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8" r:id="rId4"/>
    <p:sldId id="271" r:id="rId5"/>
    <p:sldId id="272" r:id="rId6"/>
    <p:sldId id="273" r:id="rId7"/>
    <p:sldId id="261" r:id="rId8"/>
    <p:sldId id="260" r:id="rId9"/>
    <p:sldId id="263" r:id="rId10"/>
    <p:sldId id="266" r:id="rId11"/>
    <p:sldId id="274" r:id="rId12"/>
    <p:sldId id="267" r:id="rId13"/>
    <p:sldId id="270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B1"/>
    <a:srgbClr val="EE4F32"/>
    <a:srgbClr val="002261"/>
    <a:srgbClr val="02297F"/>
    <a:srgbClr val="83CBEB"/>
    <a:srgbClr val="0A270D"/>
    <a:srgbClr val="156020"/>
    <a:srgbClr val="F00000"/>
    <a:srgbClr val="13501B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7"/>
    <p:restoredTop sz="94781"/>
  </p:normalViewPr>
  <p:slideViewPr>
    <p:cSldViewPr snapToGrid="0">
      <p:cViewPr>
        <p:scale>
          <a:sx n="111" d="100"/>
          <a:sy n="111" d="100"/>
        </p:scale>
        <p:origin x="65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9732D-42D5-5342-950B-1453AEF67A78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66E5B-B43D-244F-B59D-78FE5F7FE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5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48033-B59E-26C6-4F8C-C137CA61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EFC6C-DAC4-A474-C4A6-3D3EBBBEC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CAB03-E8BC-C72F-DF69-382BAEBB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58B96-2F3B-253B-3ACB-8EB537DAF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40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71592-8C6B-E51D-BCBC-CF88C465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181155-1570-8FE6-65A0-F0AC52E85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60D96-FB47-5345-CD76-7B9316AEE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232E4-62AD-33F5-203D-BC96D0A68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23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1E70-CE84-CD79-7691-AE875C6F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AFF6A-492D-3221-0426-73DA9B458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04E76-4AE3-25B4-FB88-6BB659E57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0840-F050-51E6-AD96-7657A876B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7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DE0B-F8AB-CBA1-F3BE-9F667956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9D3D6-76E3-8666-C0A4-C38EBD324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1C0D5-7674-E80E-1E38-F04134074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645A-15E5-4960-B2FD-66C453A56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95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2669-1B6A-B5CB-2179-CC8E7C02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708BB-5776-E69B-22E6-1DA5EE2CF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A8383-FA50-0357-6CDA-C71C3B507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6315-E313-7B9C-C792-762F9D41E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13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67B0-BDD5-6FD6-A231-4B1ED4677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3C061-72FF-FC23-C380-299D0CEEA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3E343-9E1D-F9DF-7386-B8CF9453B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E0D01-8435-EC2A-508E-F7D56218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4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DA75A-C2CB-935D-B4D9-1E81D0A7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FBF87-EF69-099D-DD2F-B6C287BD0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6B112-D481-9F90-6AAE-62468B95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F2ABE-EFD8-0FE0-5F5A-9A53F9CA7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8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F167-D54A-4918-F400-13364C680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54CD3-47CD-88B2-0CE3-90290C128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89471-197F-A771-18B9-47471CE02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6D505-1326-65EE-51E2-38C69029C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D273-2EEA-F279-09A2-B526B220C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5525E-AD0C-765B-B4CB-A1EC8B784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67E49-DD3C-D28F-06D2-AA415A517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FBBE-9DEE-0AD8-A583-AFCB4FAAC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4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6695-6054-C117-12B1-C901040A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19CC6B-A0A0-F3EF-7D01-8F674AFBE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15BFF-7C0F-3DB3-5062-E25A972F4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41E83-D787-2851-37DF-F738AA87F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FCBB-DC04-591D-2DDB-C1C5C655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6F4A8-B372-ED3C-DD1B-BA8A97D8F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083A6-B004-4CD6-8900-A09E5BFC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2A6A0-50C3-878B-0C00-00DAE7A8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75A9-12D5-D182-776F-A7FFAF95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8261C-A438-F9E8-2C79-AC1BB6444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6463C-4C01-EE3B-5A4F-75A56D1E4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AOS were using the condensation particle counters with the finer 2.5nm threshold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6A49F-0389-6AD9-2C0A-82E66CCD3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06AE-CE84-4523-487A-362EE071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BEF4D-82DA-6F4F-0105-56F891B7D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2D1D2-86B5-7757-673B-14463FD9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99BE-40B3-5B2C-E4F0-C7872733A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55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3D97-54C0-563A-FD2A-7780DA69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7D243-D26B-4F18-B828-8FEB7DBE2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E441F-0B12-D778-455F-3AA17A067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16F0-7BD4-43F6-9942-C27D0B27F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66E5B-B43D-244F-B59D-78FE5F7FE8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3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1D04-DCB7-8406-D835-978780AB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AA3C6-85E5-0080-B2D2-120CCD97F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6D384-0DD2-2587-56F2-A7832545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C9DA-ED9A-E193-1646-EE1DD800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A7952-6411-6D17-521D-7404F06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8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F65E-89D1-6401-DE58-5BF8259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9153E-F5AF-4D3F-E2AC-B0AD7F5F8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178BF-90F2-2C32-D691-D12A5690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F3E7-612B-1B29-3916-2966051E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C2D81-58D4-F586-148C-B92E8FF9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0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BB519-58BA-ABA2-6091-0EA34C40E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96980-5E75-0465-0514-913DE1C9B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9F53-F0D0-8681-113F-D5B8B780A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CB5F-C1B8-B8BE-0BD5-48D9719C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D2FF2-6A72-CABC-AFDC-A2B7D2D7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3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037F-C4EC-D29F-717F-59AEBC27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B375-D9F3-B970-D9B5-A3F273C7C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BAA4-B0F7-CD65-37D8-F03F92A3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ADF9A-C2FD-58CF-D211-40C18174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45750-2808-648E-EB91-430823BD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360B-910E-E8D7-9EBA-8C02C170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41D7-B7F9-DD3A-926C-39F3280E7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8AB6D-96FE-A9F8-22A8-254DE5DC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3650-9AD7-534B-60E2-75E62896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C663-08C0-85D7-2E06-809616FD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AE6-96F7-0B80-752D-95DFE281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0AE5-30EB-B97C-F237-856265F64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4812C-D17B-3CA5-A4EA-86175092B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A62A1-EFEC-4CD4-BD8F-A11135F0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81E21-8484-460E-EDD8-B2EB072A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0E7AC-5033-531F-F3DC-EB6B3F40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4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BA6F-EC1B-8637-E502-2CF69E874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EBECF-E266-D8CF-D6C6-953693B2D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C5729-523D-D498-7657-01F379843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2F5E1-3E9D-D8BA-CB85-13801D339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DAD03-0D10-167A-36A7-8626DC970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246A0-BBE7-0415-6CF3-90D9BFF4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F960D-2739-8E3F-E421-2D3B0D98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1F36-044A-F35C-6221-B238A825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6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3A61-F4B9-6F48-8D44-E6EC3B08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4BEC8-BBA8-CB29-1271-A7F6DC94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B8BE0-DF2A-94B2-17A2-910DE50F2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30389-9BE1-B517-BD5C-9D93F7F4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7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80C307-8567-9D8D-F337-8C843AEE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BAD2D-817F-1D02-2A51-A9771778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2B5A8-140C-C637-54CF-F22F288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0445-F7C0-1026-FD8F-EA04C92C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1089-0E94-6D82-C1E0-88BF268CA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7BF78-F067-8629-3D42-0C1C31AB7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73411-DD56-266F-F09B-CC2B2451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8092C-57DD-EFB5-8C7B-417DCD31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C36AE-D04D-5CF2-ACE2-06662430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0475-ED67-1162-40BB-211D6B48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26612-043D-33A1-9AD2-7DCE47286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A3D6C-4923-CF31-17AA-37C3F72C0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414E-3AC8-FA7A-1532-A09B7D8F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3FD18-0A56-0BF1-1C64-64C0B364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45966-B2D8-38FB-3FD5-AB28B846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E596D-1A7D-D845-06FD-0B2D98C1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6E41A-F308-C56B-E081-07B9A34A6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FA2C2-8312-2528-CC1E-794554AD2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BB0C79-5123-E140-81FF-C583DE9369BE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2E806-9F67-DF7F-5A57-0B0ADFA9A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AB5B3-2E7A-D63E-4C70-C215D3709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85D7C1-2FAC-884F-A96F-6AD70EEA7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1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202CA7-52B7-D56B-9049-9899C2483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443" y="4475204"/>
            <a:ext cx="9144000" cy="9242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Isaac Medina</a:t>
            </a:r>
          </a:p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Energy Meteorology – EN.530.637 </a:t>
            </a: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B98D814-D74C-1AEC-CDFD-E806BC8C4A22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5094319C-4E00-34DA-59CC-AFD81F9AC784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BA23A8E1-42F4-5644-460F-158033F02F32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2" name="Picture 1061">
              <a:extLst>
                <a:ext uri="{FF2B5EF4-FFF2-40B4-BE49-F238E27FC236}">
                  <a16:creationId xmlns:a16="http://schemas.microsoft.com/office/drawing/2014/main" id="{65ADD9DF-66AD-8443-2DA4-1311591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85387033-A9B7-2710-C731-E1D6AA3DC7AC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ED923269-A1FD-3590-58BB-AB3A22961517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3713F007-6228-7609-25F0-E412A79588E8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AE989F53-D888-B26D-9177-700D476E4E7A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84E8B18E-61E2-81CF-FE40-3C8F71EDF70C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8D618037-4D38-A8A3-516D-C2765B223C4D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D62F95B-A375-AC7D-9E9A-BC77680C78AF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2A68688C-ABF7-1068-8A1D-4D28D4EF297A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8C83682C-8BCB-5FE3-7540-32C887E3BC6E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86B92047-FD43-64DD-754A-78C0E2F18888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6" name="Group 1065">
              <a:extLst>
                <a:ext uri="{FF2B5EF4-FFF2-40B4-BE49-F238E27FC236}">
                  <a16:creationId xmlns:a16="http://schemas.microsoft.com/office/drawing/2014/main" id="{58A9AF3D-5ACA-0EB2-8826-05A0AE657964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5CFD9F67-033D-7B8B-BFF3-CAD57F9364EC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5FCFAE89-AA22-A8C9-CC00-9A130BF7FFC5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B23F24E1-5116-FA76-7893-4AB1A543D5BD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16CE2437-097D-ADE4-6E5A-DAB53005750F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8300C295-49F8-2D59-A9E7-55E313BEE814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553EF993-F5FB-13AC-17D3-8F94DCCFF93C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4A3BACCF-E281-4ADC-3DE3-5AE26B5C8385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4103C0-43CA-6F6F-D63D-BFB853B988F5}"/>
              </a:ext>
            </a:extLst>
          </p:cNvPr>
          <p:cNvSpPr txBox="1"/>
          <p:nvPr/>
        </p:nvSpPr>
        <p:spPr>
          <a:xfrm>
            <a:off x="328197" y="1685305"/>
            <a:ext cx="115664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Sea Breeze Interactions with Aerosol Content and Boundary Layer Structure in the Coastal Houston Region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2C0925-47E3-37FA-E218-93AAB64336DC}"/>
              </a:ext>
            </a:extLst>
          </p:cNvPr>
          <p:cNvCxnSpPr>
            <a:cxnSpLocks/>
          </p:cNvCxnSpPr>
          <p:nvPr/>
        </p:nvCxnSpPr>
        <p:spPr>
          <a:xfrm>
            <a:off x="1498443" y="4296633"/>
            <a:ext cx="9501808" cy="0"/>
          </a:xfrm>
          <a:prstGeom prst="line">
            <a:avLst/>
          </a:prstGeom>
          <a:ln w="38100">
            <a:solidFill>
              <a:srgbClr val="0022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6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2D33A-49F0-0E40-8E63-161760E1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of a graph showing the average aerosol content&#10;&#10;AI-generated content may be incorrect.">
            <a:extLst>
              <a:ext uri="{FF2B5EF4-FFF2-40B4-BE49-F238E27FC236}">
                <a16:creationId xmlns:a16="http://schemas.microsoft.com/office/drawing/2014/main" id="{CA65DDC6-3CD1-BB8C-E8DD-ECC95907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21" y="598422"/>
            <a:ext cx="7970434" cy="53825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3D138CC-818B-48A1-5E5E-E4D82874CED6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690A8A-B001-4AA9-0572-23D5F262A9FA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7A04BE2-9071-2A43-FDC6-00E5325AC814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69CCC7-4762-6A17-910D-635A0D813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271D79-F4A0-B74F-CF64-F2ADB38CC3A3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D89FDC-1205-B78D-09C1-CB89D6571FD5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F7CC67D-E041-F190-CA0A-C745B6862807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C122569-3BB8-6E37-8BE4-D691EECA597D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4BE936-48E6-4744-9E0D-78E61C1D3144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762F350-4449-072D-038F-97DAE5FA14FB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07194AA-7FB5-B692-5DEB-3D2A0D627AA6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A6A671E-FE6F-DABC-199C-06E3453E07E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316032-B610-01FE-810A-D5918AED7434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3CCF668-7D71-394B-51CD-95542582E2A9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3EC865-F505-0E66-9AC7-8231D59D1955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57C89E3-22C0-7BA8-6CD8-04E521DC0968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B3C446C-1453-667C-BE56-6E9DBE173D18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DB44C1-A717-73CF-2E75-598169E8E39A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C87299F-1F7E-E038-F606-034A0C1CA752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16D439-0B26-B9AC-169F-7EF3E0BCE2FB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85EA49-1783-1A05-3A90-F1A6273A7C62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0BEEA7-9FEE-7831-6CDC-9BDAE41658C5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0C65D766-36B4-9D9A-C6D4-7653B919341D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ESULTS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9ECE3-32A9-1A17-E14B-6E99C611EF38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B46578-A35E-7A2D-8CB9-189D57D750CF}"/>
              </a:ext>
            </a:extLst>
          </p:cNvPr>
          <p:cNvSpPr txBox="1">
            <a:spLocks/>
          </p:cNvSpPr>
          <p:nvPr/>
        </p:nvSpPr>
        <p:spPr>
          <a:xfrm>
            <a:off x="-7200" y="762632"/>
            <a:ext cx="6070503" cy="48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EROSOLS BY THE </a:t>
            </a:r>
            <a:r>
              <a:rPr lang="en-US" sz="49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H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OUR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CCBD23-D0C3-92C0-264E-CD2C43A3BA79}"/>
              </a:ext>
            </a:extLst>
          </p:cNvPr>
          <p:cNvSpPr txBox="1"/>
          <p:nvPr/>
        </p:nvSpPr>
        <p:spPr>
          <a:xfrm>
            <a:off x="-5372" y="1278795"/>
            <a:ext cx="405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lowers after sunrise for clear cases, likely due to increased mixing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9D76C5-3C9C-2353-6965-87643A27C1DD}"/>
              </a:ext>
            </a:extLst>
          </p:cNvPr>
          <p:cNvSpPr txBox="1"/>
          <p:nvPr/>
        </p:nvSpPr>
        <p:spPr>
          <a:xfrm>
            <a:off x="2377" y="2202125"/>
            <a:ext cx="417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Consecutive SB days show a peak in aerosols at both SB passage time and sunrise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4636A-5310-810C-CDAF-BD526D9ACB52}"/>
              </a:ext>
            </a:extLst>
          </p:cNvPr>
          <p:cNvSpPr txBox="1"/>
          <p:nvPr/>
        </p:nvSpPr>
        <p:spPr>
          <a:xfrm>
            <a:off x="2377" y="3060720"/>
            <a:ext cx="4170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Singular SB cases appear to have a peak not at SB passage time; however, this is due to the wide spread in SB passage times in the observational period</a:t>
            </a:r>
          </a:p>
        </p:txBody>
      </p:sp>
      <p:pic>
        <p:nvPicPr>
          <p:cNvPr id="38" name="Picture 37" descr="A table with numbers and a few letters&#10;&#10;AI-generated content may be incorrect.">
            <a:extLst>
              <a:ext uri="{FF2B5EF4-FFF2-40B4-BE49-F238E27FC236}">
                <a16:creationId xmlns:a16="http://schemas.microsoft.com/office/drawing/2014/main" id="{85BB3486-03A0-F88D-FF50-8E35875AB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46" y="4249730"/>
            <a:ext cx="3360396" cy="209847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91E9B3D-E558-0FC7-8ABF-D44B9E843AD7}"/>
              </a:ext>
            </a:extLst>
          </p:cNvPr>
          <p:cNvSpPr/>
          <p:nvPr/>
        </p:nvSpPr>
        <p:spPr>
          <a:xfrm>
            <a:off x="1125982" y="4861747"/>
            <a:ext cx="337059" cy="604910"/>
          </a:xfrm>
          <a:prstGeom prst="rect">
            <a:avLst/>
          </a:prstGeom>
          <a:solidFill>
            <a:srgbClr val="0031B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963E5-5E0F-7875-8286-A040C1E32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8DC6D914-716A-7061-D644-7AFF634A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" y="1709481"/>
            <a:ext cx="4164543" cy="1027254"/>
          </a:xfrm>
          <a:prstGeom prst="rect">
            <a:avLst/>
          </a:prstGeom>
        </p:spPr>
      </p:pic>
      <p:pic>
        <p:nvPicPr>
          <p:cNvPr id="7" name="Picture 6" descr="A graph of average aerosol content&#10;&#10;AI-generated content may be incorrect.">
            <a:extLst>
              <a:ext uri="{FF2B5EF4-FFF2-40B4-BE49-F238E27FC236}">
                <a16:creationId xmlns:a16="http://schemas.microsoft.com/office/drawing/2014/main" id="{7C87E114-5816-9BBC-F8D4-3614DBB2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821" y="558958"/>
            <a:ext cx="8009510" cy="52607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8ED051-2084-8210-61BE-3437218D63D5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9AFDC1-B885-421F-BFBD-BA6C203CC58C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8EAD4BA-7245-6A6E-0248-9EB58C19A0F8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7CC2D5-FFB2-215C-1F1D-C5A36168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6DE68-027B-7A15-B2D1-A677CDECB961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7BBA78-7FE3-523F-0903-B1D885D1229B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8CBCDD-FC81-8003-0780-F99879799DF3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7D9117C-5537-2A92-3B41-7C050BCFF7FD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335DB84-0266-9B8D-E7BD-3276B8C60835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49AC605-0371-3EBD-E352-D480B6E137FC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A1DC9D-5173-803E-D183-90BD62A19CEC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057DD23-EC09-3212-15B4-43DACD7FFF55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CF23B15-1DD9-EC35-1487-B009D688BBE4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61F2AB-F252-B0D9-4D3A-346CC0A3898B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B85266-3951-555F-31BD-80201BA83A44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57E60EE-02BF-22E9-F54E-642005ACC263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2BA67CD-C80A-35EC-5731-5E6DBC52C28D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C828F03-A28C-00B2-5F25-AEFC58CAA626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DA8F06A-DD4D-F192-B4DD-9023B29ABA31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3D259D3-005F-7D26-A5C3-FCE18E7703B3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D5B4DD-9DF8-7659-B267-0814465E17C6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9856D0F-77F7-A3B7-C40C-C586866DDAC4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70660F64-E5C9-4A69-BD08-F798D2E71888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ESULTS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9E81D-E0B2-4DCE-361E-66FCDC18DD6D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40D496-C77E-6CC0-D50C-A2111ECB364F}"/>
              </a:ext>
            </a:extLst>
          </p:cNvPr>
          <p:cNvSpPr txBox="1">
            <a:spLocks/>
          </p:cNvSpPr>
          <p:nvPr/>
        </p:nvSpPr>
        <p:spPr>
          <a:xfrm>
            <a:off x="-7200" y="762632"/>
            <a:ext cx="6070503" cy="48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EROSOL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 C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ONCETRATIONS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743282-90C5-D6EB-126D-E7F416BB0985}"/>
              </a:ext>
            </a:extLst>
          </p:cNvPr>
          <p:cNvSpPr txBox="1"/>
          <p:nvPr/>
        </p:nvSpPr>
        <p:spPr>
          <a:xfrm>
            <a:off x="806212" y="1418076"/>
            <a:ext cx="258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Case Days for 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40E01B-F631-5845-FCE7-98288B0A1E46}"/>
              </a:ext>
            </a:extLst>
          </p:cNvPr>
          <p:cNvSpPr txBox="1"/>
          <p:nvPr/>
        </p:nvSpPr>
        <p:spPr>
          <a:xfrm>
            <a:off x="83455" y="3121348"/>
            <a:ext cx="3952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increases for both singular and consecutive SB cases post SB Passage.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90413A-7896-A9A6-9E86-D7E58C9341CB}"/>
              </a:ext>
            </a:extLst>
          </p:cNvPr>
          <p:cNvSpPr txBox="1"/>
          <p:nvPr/>
        </p:nvSpPr>
        <p:spPr>
          <a:xfrm>
            <a:off x="49668" y="5041427"/>
            <a:ext cx="395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remains low and consistent for non-SB cases.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47C7A5-C92A-1BE8-04A4-CD01128723BC}"/>
              </a:ext>
            </a:extLst>
          </p:cNvPr>
          <p:cNvSpPr txBox="1"/>
          <p:nvPr/>
        </p:nvSpPr>
        <p:spPr>
          <a:xfrm>
            <a:off x="49669" y="4085499"/>
            <a:ext cx="3952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increases more for singular cases, but with higher margins for error.</a:t>
            </a:r>
          </a:p>
        </p:txBody>
      </p:sp>
    </p:spTree>
    <p:extLst>
      <p:ext uri="{BB962C8B-B14F-4D97-AF65-F5344CB8AC3E}">
        <p14:creationId xmlns:p14="http://schemas.microsoft.com/office/powerpoint/2010/main" val="142443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FE833-5192-7542-2B0A-D2CAE90F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99278FC-A335-D26F-1ED1-23A967C7B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00" y="606435"/>
            <a:ext cx="8136922" cy="53070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A0496A6-B641-5739-A048-CF0858AFDF33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964F0A-B744-6448-38AA-82DB14033D4E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AA40151-57E1-34E9-4F47-8EAB7FA7E042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94ACAA-280D-E079-C721-2F9EA661C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9DA506-28C6-CA97-4D84-D438E77BF954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595963-2DDB-C16A-01E1-C4CA41B81369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9EE9DB-4333-3C93-D479-F60E221627F4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FBE8A93-998A-4586-93C2-6F04EE77D4F2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A90B6B0-2E3E-5A5A-9B18-C7990F282AD4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73CB1A9-76DA-3871-4A88-C044C3EA78CD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DE5B01A-F1F6-8F20-414D-5B3EB2051D93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C2C9BB1-9951-9BFF-EABA-08D25692B0DA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EBED33-44A4-9114-BAE1-429BD676DD66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297D8AA-5DE7-BE84-DED2-604A81EA89E0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54A169-40F9-53B1-3A1A-C8D9B83D4B18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203952-67A9-6A24-3A3C-88294C472DA9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E2D2F9-515E-B0B1-B70C-9150FA98109C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EC3F962-3CBF-6DF9-D0D1-49412C61DFCA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DFB039-BD94-9081-7B38-A15EB0D36C6F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A0094C-2C8C-75CB-0BFC-85FE1675ADB8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FB49AC8-7107-C4A8-BAAE-57FCE4F8A81C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E297CEF-5B0F-2129-D5B2-9B4778282103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B85DEF8-E272-78AF-C5B8-2C6DAE06F551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ESULTS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2E10-221F-921C-AF26-0ACC5D6C2CF4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AAD01A-8F36-5C20-926E-EEC00FDEDE1B}"/>
              </a:ext>
            </a:extLst>
          </p:cNvPr>
          <p:cNvSpPr txBox="1">
            <a:spLocks/>
          </p:cNvSpPr>
          <p:nvPr/>
        </p:nvSpPr>
        <p:spPr>
          <a:xfrm>
            <a:off x="-7200" y="762632"/>
            <a:ext cx="6070503" cy="48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EROSOL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 R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ECIRCULATION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0" name="Picture 29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15CA0CE-75B5-A42D-674E-0E6B15581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106" y="872244"/>
            <a:ext cx="4290031" cy="28615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9F9DBA-CF85-DDF3-3BF7-A89064F9AF39}"/>
              </a:ext>
            </a:extLst>
          </p:cNvPr>
          <p:cNvSpPr txBox="1"/>
          <p:nvPr/>
        </p:nvSpPr>
        <p:spPr>
          <a:xfrm>
            <a:off x="82795" y="1791302"/>
            <a:ext cx="3952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General upward trend is observed, but it not consistently linear across observational period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FF07FF-66D5-FF05-E515-7C9DEC8411F8}"/>
              </a:ext>
            </a:extLst>
          </p:cNvPr>
          <p:cNvSpPr txBox="1"/>
          <p:nvPr/>
        </p:nvSpPr>
        <p:spPr>
          <a:xfrm>
            <a:off x="82795" y="2860546"/>
            <a:ext cx="395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Peak around sunrise is only present for days 2+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9AEA4B-F2E7-00D8-F70F-6619DAA05EFF}"/>
              </a:ext>
            </a:extLst>
          </p:cNvPr>
          <p:cNvSpPr txBox="1"/>
          <p:nvPr/>
        </p:nvSpPr>
        <p:spPr>
          <a:xfrm>
            <a:off x="82795" y="3629355"/>
            <a:ext cx="3952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This may be caused by the increased likelihood for secondary aerosols to form during recirculation events (Talbot et al. 2007)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773C02-54E8-238F-DFE4-F64E2F96489E}"/>
              </a:ext>
            </a:extLst>
          </p:cNvPr>
          <p:cNvSpPr txBox="1"/>
          <p:nvPr/>
        </p:nvSpPr>
        <p:spPr>
          <a:xfrm>
            <a:off x="912251" y="6453091"/>
            <a:ext cx="7719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Talbot, C., P. Augustin, C. Leroy, V. Willart, H. Delbarre, and G. Khomenko, 2007: Impact of a sea breeze on the boundary-layer dynamics and the atmospheric stratification in a coastal area of the North Sea.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Boundary Layer Meteorology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125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133–154.</a:t>
            </a:r>
          </a:p>
          <a:p>
            <a:endParaRPr lang="en-US" sz="11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5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1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C08F-D464-CADE-D191-460534798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954EF47-94B8-9B73-1CD4-404FA18E18BB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EDA86-6F33-9F1C-1740-0793792B23A1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8FDEBEE-F508-1A27-CC17-35B60AAF2DF6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8A0769-0356-59F7-6380-05084E41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DC06B8-C934-4D8D-61AA-8592CB8CD5C6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812699-94E1-EBE6-DA7D-FFD52EECF068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2F230C-6255-7B98-7777-1735963A9B7B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87C11E1-12E4-DB07-0420-BA63F4964D3D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BFB0796-D1FD-A686-1563-3FA60126D06B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89C8913-00C2-50D2-8234-940F05C95C35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EF1E7DB-BE6D-2694-768D-EAB9147C016B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07841CC-C5D9-01B8-D63C-1FC6D48D5ECD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164F550-90D2-3B3B-44A7-760DEB38A3EF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0EE53BE-E8CA-A6AA-4283-D9F225438741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ACA782-3092-B966-35B2-0B3EBFD3DA78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3A5A42-D213-EF68-B7DE-486254104615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3EC748-1DBB-3FBD-C9EA-F1CDB2C8BF77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63ECC0-CC10-A412-99FC-7AE293C3AFC4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1F7AC6E-510B-92E4-3D71-372A222CD2DB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F11DDB-7134-78BF-FF4E-AAE7BF97F15B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03E14A-8098-9CCA-7EBD-07D73F8C4EE2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95CA3F7-D1BB-982F-FA5F-38C9CDE93CF3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B1C62F2D-798A-148C-7358-D2A8060801A3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ESULTS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A8EE7-434B-9E77-1855-748B4389F945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4FDF40-5648-AEA0-0BA6-9854DC2FAC84}"/>
              </a:ext>
            </a:extLst>
          </p:cNvPr>
          <p:cNvSpPr txBox="1">
            <a:spLocks/>
          </p:cNvSpPr>
          <p:nvPr/>
        </p:nvSpPr>
        <p:spPr>
          <a:xfrm>
            <a:off x="-7200" y="762632"/>
            <a:ext cx="6070503" cy="48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ABL S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TRUCTURE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2" name="Picture 31" descr="A graph of different types of velocity&#10;&#10;AI-generated content may be incorrect.">
            <a:extLst>
              <a:ext uri="{FF2B5EF4-FFF2-40B4-BE49-F238E27FC236}">
                <a16:creationId xmlns:a16="http://schemas.microsoft.com/office/drawing/2014/main" id="{FDE196C8-79DF-8557-C1DB-9E4958DCBD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360"/>
          <a:stretch>
            <a:fillRect/>
          </a:stretch>
        </p:blipFill>
        <p:spPr>
          <a:xfrm>
            <a:off x="6102691" y="1480848"/>
            <a:ext cx="6014616" cy="456282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9181A08-B540-51FF-5045-636C42B9F0F5}"/>
              </a:ext>
            </a:extLst>
          </p:cNvPr>
          <p:cNvGrpSpPr/>
          <p:nvPr/>
        </p:nvGrpSpPr>
        <p:grpSpPr>
          <a:xfrm>
            <a:off x="40929" y="1519652"/>
            <a:ext cx="6070503" cy="4556868"/>
            <a:chOff x="5699455" y="1143397"/>
            <a:chExt cx="6070503" cy="4556868"/>
          </a:xfrm>
        </p:grpSpPr>
        <p:pic>
          <p:nvPicPr>
            <p:cNvPr id="34" name="Picture 33" descr="A graph of different types of velocity&#10;&#10;AI-generated content may be incorrect.">
              <a:extLst>
                <a:ext uri="{FF2B5EF4-FFF2-40B4-BE49-F238E27FC236}">
                  <a16:creationId xmlns:a16="http://schemas.microsoft.com/office/drawing/2014/main" id="{DA94A89E-A893-9ABE-EA21-ECB203A91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1842"/>
            <a:stretch>
              <a:fillRect/>
            </a:stretch>
          </p:blipFill>
          <p:spPr>
            <a:xfrm>
              <a:off x="5699455" y="1143397"/>
              <a:ext cx="6070503" cy="4294736"/>
            </a:xfrm>
            <a:prstGeom prst="rect">
              <a:avLst/>
            </a:prstGeom>
          </p:spPr>
        </p:pic>
        <p:pic>
          <p:nvPicPr>
            <p:cNvPr id="35" name="Picture 34" descr="A graph of different types of velocity&#10;&#10;AI-generated content may be incorrect.">
              <a:extLst>
                <a:ext uri="{FF2B5EF4-FFF2-40B4-BE49-F238E27FC236}">
                  <a16:creationId xmlns:a16="http://schemas.microsoft.com/office/drawing/2014/main" id="{8C8764D8-16F5-825D-251A-7DA81582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6601"/>
            <a:stretch>
              <a:fillRect/>
            </a:stretch>
          </p:blipFill>
          <p:spPr>
            <a:xfrm>
              <a:off x="5699455" y="5397550"/>
              <a:ext cx="6063303" cy="302715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51B0073-8940-DC8B-E68B-5F4FB7CD33EC}"/>
              </a:ext>
            </a:extLst>
          </p:cNvPr>
          <p:cNvSpPr txBox="1"/>
          <p:nvPr/>
        </p:nvSpPr>
        <p:spPr>
          <a:xfrm>
            <a:off x="2924468" y="271172"/>
            <a:ext cx="91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General decrease in CBL height with SB passage for both singular and consecutive cases.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B749D7-183A-71B8-48F4-432988BCC5E1}"/>
              </a:ext>
            </a:extLst>
          </p:cNvPr>
          <p:cNvSpPr txBox="1"/>
          <p:nvPr/>
        </p:nvSpPr>
        <p:spPr>
          <a:xfrm>
            <a:off x="2938089" y="1125883"/>
            <a:ext cx="91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 strong decrease in vertical velocity variance for days with a SB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A8E46E-30BF-E700-2D01-473BA22C7AC0}"/>
              </a:ext>
            </a:extLst>
          </p:cNvPr>
          <p:cNvSpPr txBox="1"/>
          <p:nvPr/>
        </p:nvSpPr>
        <p:spPr>
          <a:xfrm>
            <a:off x="2938089" y="714697"/>
            <a:ext cx="911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Vertical velocity variance has been used as a measure of turbulent mixing during the CBL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428AC-4E3B-A103-C129-99132B8088A1}"/>
              </a:ext>
            </a:extLst>
          </p:cNvPr>
          <p:cNvSpPr txBox="1"/>
          <p:nvPr/>
        </p:nvSpPr>
        <p:spPr>
          <a:xfrm>
            <a:off x="10122535" y="1014292"/>
            <a:ext cx="1994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(Dewani et al. 2023) </a:t>
            </a:r>
            <a:endParaRPr lang="en-US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941140-6130-9D9A-D779-3BAC0D5B5443}"/>
              </a:ext>
            </a:extLst>
          </p:cNvPr>
          <p:cNvSpPr txBox="1"/>
          <p:nvPr/>
        </p:nvSpPr>
        <p:spPr>
          <a:xfrm>
            <a:off x="5139159" y="6427113"/>
            <a:ext cx="7201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Dewani, N., M. Sakradzija, L. Schlemmer, R. Leinweber, and J. Schmidli, 2023: Dependency of vertical velocity variance on meteorological conditions in the convective boundary layer.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Atmospheric Chemistry and Physics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4045–4058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C4CA06-F5D3-EFD6-0495-5B897E533E9A}"/>
              </a:ext>
            </a:extLst>
          </p:cNvPr>
          <p:cNvSpPr txBox="1"/>
          <p:nvPr/>
        </p:nvSpPr>
        <p:spPr>
          <a:xfrm>
            <a:off x="-7200" y="5997337"/>
            <a:ext cx="5128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Smith, E. N., and J. T. Carlin, 2024: A multi-instrument fuzzy logic boundary-layer-top detection algorithm. 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Atmospheric Measurement Techniques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4087–4107, </a:t>
            </a:r>
          </a:p>
        </p:txBody>
      </p:sp>
    </p:spTree>
    <p:extLst>
      <p:ext uri="{BB962C8B-B14F-4D97-AF65-F5344CB8AC3E}">
        <p14:creationId xmlns:p14="http://schemas.microsoft.com/office/powerpoint/2010/main" val="4176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A1944-4C92-2B2F-38EA-854B93B0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verage aerosol content&#10;&#10;AI-generated content may be incorrect.">
            <a:extLst>
              <a:ext uri="{FF2B5EF4-FFF2-40B4-BE49-F238E27FC236}">
                <a16:creationId xmlns:a16="http://schemas.microsoft.com/office/drawing/2014/main" id="{184EF0BB-CDA4-8645-B74F-0E7C05E3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24" y="196472"/>
            <a:ext cx="9209234" cy="60487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6DCE5E-B142-21F2-BBB9-5F259C7ED55C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12B0B6-2EE4-BA18-A47D-89E74A5CC74D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BB277C0-2A69-60F3-7958-B6BFDB379375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59D0E2-B98B-AACD-703C-8385BBA7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A75D85-4E31-47CB-5BF5-D2C3C1BF50B1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4C06C8-DB66-261B-B967-D6323FF0E7E2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D7BFCD-A216-E6BD-947C-2BCB0DC09AB0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8808262-3B34-A678-FF19-6303AAC93E98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5A84409-08D2-0A19-9036-7DD9BF7C9FCC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4A4FE80-AE32-DCDF-8C47-F08AE9146186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6D594B6-C79D-C547-2405-A82D3C57370D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5CADADA-0EC0-C90B-AB34-2CB1389DA0DE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7F2F666-5070-1DD2-2023-4F9FDB3ED9B4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69954E-699E-3DEE-A3E9-CE786C586E09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E52DED-B5E5-6421-601C-EE1429362B89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0B1F1CF-B765-975A-531A-844067B215E2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ADA5E8-2DE0-62F0-EB78-7F6D0BCF1913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F54A639-9333-0D33-DD96-59D974518606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1FDCDBC-2B6E-E3FC-7082-9BB27CC6402A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3FCBE51-4A0D-E537-F978-7343180A678F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21EED16-FFD4-F9CD-4E4E-D0042071D1B7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C61EEB-B47B-249E-7707-A45E5D06BD33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F99F3CA-55B8-3ED2-3D6D-F3C313CCE894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UMMARY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9F582-3EEE-BCA9-F4D6-EBFAD6486758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endParaRPr lang="en-US" dirty="0">
              <a:solidFill>
                <a:srgbClr val="B9B9B9"/>
              </a:solidFill>
            </a:endParaRPr>
          </a:p>
        </p:txBody>
      </p:sp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A2D33B9-6C6C-5C27-E052-EF2859E65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998" y="599658"/>
            <a:ext cx="3381917" cy="2255821"/>
          </a:xfrm>
          <a:prstGeom prst="rect">
            <a:avLst/>
          </a:prstGeom>
        </p:spPr>
      </p:pic>
      <p:pic>
        <p:nvPicPr>
          <p:cNvPr id="5" name="Picture 4" descr="A graph of different types of velocity&#10;&#10;AI-generated content may be incorrect.">
            <a:extLst>
              <a:ext uri="{FF2B5EF4-FFF2-40B4-BE49-F238E27FC236}">
                <a16:creationId xmlns:a16="http://schemas.microsoft.com/office/drawing/2014/main" id="{1EB05963-FE87-B15C-81CA-77D3CDB06A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360"/>
          <a:stretch>
            <a:fillRect/>
          </a:stretch>
        </p:blipFill>
        <p:spPr>
          <a:xfrm>
            <a:off x="3992451" y="598856"/>
            <a:ext cx="2974628" cy="2256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CF4FE-3685-F6A3-4648-C9D8929E127A}"/>
              </a:ext>
            </a:extLst>
          </p:cNvPr>
          <p:cNvSpPr txBox="1"/>
          <p:nvPr/>
        </p:nvSpPr>
        <p:spPr>
          <a:xfrm>
            <a:off x="-22699" y="1505179"/>
            <a:ext cx="312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increases for both singular and consecutive SB cases post SB Passage.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854F45-3C01-3734-170D-6B6556728790}"/>
              </a:ext>
            </a:extLst>
          </p:cNvPr>
          <p:cNvSpPr txBox="1"/>
          <p:nvPr/>
        </p:nvSpPr>
        <p:spPr>
          <a:xfrm>
            <a:off x="-22699" y="2828835"/>
            <a:ext cx="312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Decreases in CBL height and boundary layer mixing also present post SB passage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3E6502-9252-4FA5-0E60-9A1FBE9C795E}"/>
              </a:ext>
            </a:extLst>
          </p:cNvPr>
          <p:cNvSpPr txBox="1"/>
          <p:nvPr/>
        </p:nvSpPr>
        <p:spPr>
          <a:xfrm>
            <a:off x="-22699" y="4118733"/>
            <a:ext cx="312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recirculation and secondary aerosol generation present during consecutive cases </a:t>
            </a:r>
          </a:p>
        </p:txBody>
      </p:sp>
    </p:spTree>
    <p:extLst>
      <p:ext uri="{BB962C8B-B14F-4D97-AF65-F5344CB8AC3E}">
        <p14:creationId xmlns:p14="http://schemas.microsoft.com/office/powerpoint/2010/main" val="57924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5F15-1175-E884-C30A-063A9434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3DA1C7-7A12-1D13-CE6B-FC4ECB2B6834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0107B2-FD98-4988-6E44-F97F9EBDB35E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432893C-446C-5C98-BB04-FF2C3BA65C76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D7C2DB-617D-AECA-B9CE-412D3242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A560F6-D625-ED0F-1DC7-C57270AF4B94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38F8A5-F7C0-8F53-D3B6-42355433ADA1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9BCFB3-C424-81BB-332B-271AC2F06932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B6CD82-469F-67FB-1D18-25202FC62376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160F1B-CA92-B07C-F299-E5F842971C17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E6F4382-0E61-343B-1246-A491034D63AA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DC59BDB-A231-9D5B-47AA-543FABF27B62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D9BBC7-E944-5BB0-EE9F-C018D908D77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7AC37F3-4087-7F8F-A428-CE06F3396783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A812C8-0099-6667-087B-E502AD924BAB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8BFD2-8551-0FFF-EA70-99C758669083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1489DB-1D54-11C0-FEE8-68F56169D676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D473E40-C4AC-9580-2363-96F53D4D5238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7DD7B79-6435-7471-F9A7-EB4AA83C028D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8BA759-11C7-11A2-E564-27D3647DDAB6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11A6BA7-788D-E8D0-7F56-2F3DBBFBA787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BF631A-6EA7-30CC-A578-8B591371043A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22F4582-C25B-AAA5-5F54-54BCD219F6AF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A278893C-E186-B7CC-F815-F4E9306C7F9B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EFERENCES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0366E-46F6-645B-6CC9-897EF96D3619}"/>
              </a:ext>
            </a:extLst>
          </p:cNvPr>
          <p:cNvSpPr txBox="1"/>
          <p:nvPr/>
        </p:nvSpPr>
        <p:spPr>
          <a:xfrm>
            <a:off x="410499" y="64720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69D2B-8261-EBEF-901B-61A22830B40F}"/>
              </a:ext>
            </a:extLst>
          </p:cNvPr>
          <p:cNvSpPr txBox="1"/>
          <p:nvPr/>
        </p:nvSpPr>
        <p:spPr>
          <a:xfrm>
            <a:off x="187104" y="1119203"/>
            <a:ext cx="118486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Dewani, N., M. Sakradzija, L. Schlemmer, R. Leinweber, and J. Schmidli, 2023: Dependency of vertical velocity variance on 	meteorological conditions in the convective boundary layer. 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Atmospheric Chemistry and Physics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4045–4058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Donoghoe, M., and A. Perry, 2023: How Cities Should Compensate Residents for Toxic Exposure. 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Bloomberg.com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September 8.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Lappin, F., T. Bell, P. Klein, and G. d. Boer, 2025: Quantifying the thermodynamic impacts on the atmospheric boundary layer due to 	the sea breeze in the coastal Houston region. Journal of Applied Meteorology and Climatology, 64 (6), 	doi:10.1175/JAMC-D-24-0203.1,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Miller, S. T. K., B. D. Keim, R. W. Talbot, and H. Mao, 2003: Sea breeze: Structure, forecasting, and impacts. Reviews of Geophysics, 41 	(3), 2003RG000 124, doi:10.1029/2003RG000124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Physick, W. L., and R. a. D. Byron-Scott, 1977: Observations of the sea breeze in the vicinity of a gulf. Weather, 32 (10), 373–381, 	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doi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: 10.1002/j.1477-8696.1977.tb04481.x,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Smith, E. N., and J. T. Carlin, 2024: A multi-instrument fuzzy logic boundary-layer-top detection algorithm. 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Atmospheric 	Measurement Techniques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4087–4107, 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Talbot, C., P. Augustin, C. Leroy, V. Willart, H. Delbarre, and G. Khomenko, 2007: Impact of a sea breeze on the boundary-layer 	dynamics and the atmospheric stratification in a coastal area of the North Sea. 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Boundary Layer Meteorology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125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, 133–154.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590481-3DE7-CA0C-5BFA-BF3E0E07A08B}"/>
              </a:ext>
            </a:extLst>
          </p:cNvPr>
          <p:cNvSpPr txBox="1"/>
          <p:nvPr/>
        </p:nvSpPr>
        <p:spPr>
          <a:xfrm>
            <a:off x="187104" y="4761183"/>
            <a:ext cx="9034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Instrument Figure Links: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ARM AOS: https://www.arm.gov/capabilities/instruments/aos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Lidar: https://halo-photonics.com/lidar-systems/streamline-allsky-series/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MWR: https://radiometrics.com/radiometers/</a:t>
            </a:r>
          </a:p>
        </p:txBody>
      </p:sp>
    </p:spTree>
    <p:extLst>
      <p:ext uri="{BB962C8B-B14F-4D97-AF65-F5344CB8AC3E}">
        <p14:creationId xmlns:p14="http://schemas.microsoft.com/office/powerpoint/2010/main" val="67311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C8ED-9B16-CF41-8AE1-BD978AAB7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60F3-59E4-1B1A-13BC-8D2E3628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1"/>
            <a:ext cx="5638800" cy="95553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M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OTIVATION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7E6A89-80A6-D61F-377C-AC778F733AC0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34BAFE-F362-BA50-3E73-94621040C6E5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E4642DA-07F3-B9D1-9AE7-B77BF755D8E1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4DBEFF-A0DD-0BFA-222A-B7861963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CB2C30-8B76-02FE-E188-BCB1EE9D8C81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8E82C3-27EF-0328-F130-CB342D5ED8E0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BEE362-8401-F674-E80F-54808DB83F79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C805DE3-E036-F779-8956-CF482175A6C4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C9058FB-10E8-42AF-CC12-6EBE115E9121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AC99728-467D-2479-A6F3-190AF597E275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3F9020-4CD1-9F28-E149-17DBCF7E97C1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E91D2F7-CB22-F8BC-4ACC-41CE9B670A07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2172F08-22C0-A7DD-EADC-9AFBC05291F6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A10531-80F4-190B-E069-F3CF3BA3295D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61D927-F6A4-7EC1-CE32-CA6BF2424549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6DF4578-F5B3-325B-D87F-629503660482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D717319-3E27-9421-8E87-04B2F46FBD65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FE6A3D7-E640-91DE-1ACD-DDE22A3E6C78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58514C6-C212-5B0A-F93C-A0D65E075E15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49246D4-CAF2-5FC4-0F93-242EA526F891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7421AC8-0D8E-6C94-FDD8-8D0CF6DC8F1F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8C65050-B383-FD09-4AEA-2143999219AA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854AAA-C388-7827-43D8-9874F858A038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4A687C-DD01-2171-B382-B008C52054B2}"/>
              </a:ext>
            </a:extLst>
          </p:cNvPr>
          <p:cNvSpPr txBox="1"/>
          <p:nvPr/>
        </p:nvSpPr>
        <p:spPr>
          <a:xfrm>
            <a:off x="8161481" y="6427113"/>
            <a:ext cx="458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Donoghoe, M., and A. Perry, 2023: How Cities Should Compensate Residents for Toxic Exposure.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Bloomberg.com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September 8.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45134D-E7EF-7355-BC76-E8CE628B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04" y="842709"/>
            <a:ext cx="7372278" cy="49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8C85F-0070-771C-2B77-FA0D341D7224}"/>
              </a:ext>
            </a:extLst>
          </p:cNvPr>
          <p:cNvSpPr txBox="1"/>
          <p:nvPr/>
        </p:nvSpPr>
        <p:spPr>
          <a:xfrm>
            <a:off x="135317" y="4449078"/>
            <a:ext cx="4814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Using Data from the 2022 Tracing Aerosol Convection Interactions Experiment (TRACER) Campaign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0DD69-CFD0-478C-8756-0B10D9570FFF}"/>
              </a:ext>
            </a:extLst>
          </p:cNvPr>
          <p:cNvSpPr txBox="1"/>
          <p:nvPr/>
        </p:nvSpPr>
        <p:spPr>
          <a:xfrm>
            <a:off x="135317" y="1305499"/>
            <a:ext cx="44499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SB have long been correlated with days of higher pollution rates, suppressed mixing and a lowering of the Atmospheric Boundary Layer (ABL) height (Miller et al. 2003).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272E9-C82C-1C24-4383-775C542E2D93}"/>
              </a:ext>
            </a:extLst>
          </p:cNvPr>
          <p:cNvSpPr txBox="1"/>
          <p:nvPr/>
        </p:nvSpPr>
        <p:spPr>
          <a:xfrm>
            <a:off x="7599694" y="5777232"/>
            <a:ext cx="22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Houston metro area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534043-4807-CAA5-E0E2-312A9159FC10}"/>
              </a:ext>
            </a:extLst>
          </p:cNvPr>
          <p:cNvSpPr txBox="1"/>
          <p:nvPr/>
        </p:nvSpPr>
        <p:spPr>
          <a:xfrm>
            <a:off x="105886" y="3088681"/>
            <a:ext cx="4449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Houston, TX is a large coastal city with a large industrial sector and lots of natural gas energy generation.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4C1CE0-77B6-16BF-0790-9E6122D38C1C}"/>
              </a:ext>
            </a:extLst>
          </p:cNvPr>
          <p:cNvSpPr txBox="1"/>
          <p:nvPr/>
        </p:nvSpPr>
        <p:spPr>
          <a:xfrm>
            <a:off x="849009" y="6446582"/>
            <a:ext cx="5954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Miller, S. T. K., B. D. Keim, R. W. Talbot, and H. Mao, 2003: Sea breeze: Structure, forecasting, and impacts. Reviews of Geophysics, 41 (3), 2003RG000 124, doi:10.1029/2003RG000124</a:t>
            </a:r>
          </a:p>
        </p:txBody>
      </p:sp>
    </p:spTree>
    <p:extLst>
      <p:ext uri="{BB962C8B-B14F-4D97-AF65-F5344CB8AC3E}">
        <p14:creationId xmlns:p14="http://schemas.microsoft.com/office/powerpoint/2010/main" val="105682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3E807-A414-B412-DBE6-D1494AC7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phic 88" descr="Dim (Medium Sun) outline">
            <a:extLst>
              <a:ext uri="{FF2B5EF4-FFF2-40B4-BE49-F238E27FC236}">
                <a16:creationId xmlns:a16="http://schemas.microsoft.com/office/drawing/2014/main" id="{A365035D-11DC-0760-5D5E-85C73FD89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6933" y="3921005"/>
            <a:ext cx="914400" cy="9144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36E0E1F-618D-35F5-163A-1FB695D4A7B5}"/>
              </a:ext>
            </a:extLst>
          </p:cNvPr>
          <p:cNvGrpSpPr/>
          <p:nvPr/>
        </p:nvGrpSpPr>
        <p:grpSpPr>
          <a:xfrm>
            <a:off x="3681339" y="3247124"/>
            <a:ext cx="7973870" cy="1871064"/>
            <a:chOff x="3347611" y="3257071"/>
            <a:chExt cx="7973870" cy="187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054FDDB-A83E-2174-182E-9F51F8DE7568}"/>
                </a:ext>
              </a:extLst>
            </p:cNvPr>
            <p:cNvSpPr/>
            <p:nvPr/>
          </p:nvSpPr>
          <p:spPr>
            <a:xfrm>
              <a:off x="7452765" y="4337331"/>
              <a:ext cx="3859900" cy="776835"/>
            </a:xfrm>
            <a:custGeom>
              <a:avLst/>
              <a:gdLst>
                <a:gd name="csX0" fmla="*/ 0 w 3859900"/>
                <a:gd name="csY0" fmla="*/ 566442 h 776835"/>
                <a:gd name="csX1" fmla="*/ 0 w 3859900"/>
                <a:gd name="csY1" fmla="*/ 776835 h 776835"/>
                <a:gd name="csX2" fmla="*/ 3859900 w 3859900"/>
                <a:gd name="csY2" fmla="*/ 242761 h 776835"/>
                <a:gd name="csX3" fmla="*/ 3843716 w 3859900"/>
                <a:gd name="csY3" fmla="*/ 0 h 776835"/>
                <a:gd name="csX4" fmla="*/ 0 w 3859900"/>
                <a:gd name="csY4" fmla="*/ 566442 h 7768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59900" h="776835">
                  <a:moveTo>
                    <a:pt x="0" y="566442"/>
                  </a:moveTo>
                  <a:lnTo>
                    <a:pt x="0" y="776835"/>
                  </a:lnTo>
                  <a:lnTo>
                    <a:pt x="3859900" y="242761"/>
                  </a:lnTo>
                  <a:lnTo>
                    <a:pt x="3843716" y="0"/>
                  </a:lnTo>
                  <a:lnTo>
                    <a:pt x="0" y="566442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EAF7354-50E8-B7B0-AE69-5E7612124D07}"/>
                </a:ext>
              </a:extLst>
            </p:cNvPr>
            <p:cNvSpPr/>
            <p:nvPr/>
          </p:nvSpPr>
          <p:spPr>
            <a:xfrm>
              <a:off x="5448160" y="4359794"/>
              <a:ext cx="1984593" cy="768341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CD42CCF-8600-4091-38A5-03E3B5F35CDE}"/>
                </a:ext>
              </a:extLst>
            </p:cNvPr>
            <p:cNvSpPr/>
            <p:nvPr/>
          </p:nvSpPr>
          <p:spPr>
            <a:xfrm>
              <a:off x="3350103" y="3787073"/>
              <a:ext cx="2136297" cy="793019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CFC3DF9-FE80-A1FF-4F67-88C7FED9AF07}"/>
                </a:ext>
              </a:extLst>
            </p:cNvPr>
            <p:cNvSpPr/>
            <p:nvPr/>
          </p:nvSpPr>
          <p:spPr>
            <a:xfrm>
              <a:off x="3376800" y="3261600"/>
              <a:ext cx="7898400" cy="1641600"/>
            </a:xfrm>
            <a:custGeom>
              <a:avLst/>
              <a:gdLst>
                <a:gd name="csX0" fmla="*/ 0 w 7898400"/>
                <a:gd name="csY0" fmla="*/ 532800 h 1641600"/>
                <a:gd name="csX1" fmla="*/ 4039200 w 7898400"/>
                <a:gd name="csY1" fmla="*/ 1641600 h 1641600"/>
                <a:gd name="csX2" fmla="*/ 7898400 w 7898400"/>
                <a:gd name="csY2" fmla="*/ 1087200 h 1641600"/>
                <a:gd name="csX3" fmla="*/ 3844800 w 7898400"/>
                <a:gd name="csY3" fmla="*/ 0 h 1641600"/>
                <a:gd name="csX4" fmla="*/ 0 w 7898400"/>
                <a:gd name="csY4" fmla="*/ 532800 h 16416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7898400" h="1641600">
                  <a:moveTo>
                    <a:pt x="0" y="532800"/>
                  </a:moveTo>
                  <a:lnTo>
                    <a:pt x="4039200" y="1641600"/>
                  </a:lnTo>
                  <a:lnTo>
                    <a:pt x="7898400" y="1087200"/>
                  </a:lnTo>
                  <a:lnTo>
                    <a:pt x="3844800" y="0"/>
                  </a:lnTo>
                  <a:lnTo>
                    <a:pt x="0" y="53280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BA2EE6B-8926-E07A-ED2B-6FA5BBA7E1C9}"/>
                </a:ext>
              </a:extLst>
            </p:cNvPr>
            <p:cNvSpPr/>
            <p:nvPr/>
          </p:nvSpPr>
          <p:spPr>
            <a:xfrm>
              <a:off x="6365734" y="3483452"/>
              <a:ext cx="1836697" cy="470006"/>
            </a:xfrm>
            <a:custGeom>
              <a:avLst/>
              <a:gdLst>
                <a:gd name="csX0" fmla="*/ 1327966 w 1390831"/>
                <a:gd name="csY0" fmla="*/ 0 h 405310"/>
                <a:gd name="csX1" fmla="*/ 1190806 w 1390831"/>
                <a:gd name="csY1" fmla="*/ 74295 h 405310"/>
                <a:gd name="csX2" fmla="*/ 922201 w 1390831"/>
                <a:gd name="csY2" fmla="*/ 148590 h 405310"/>
                <a:gd name="csX3" fmla="*/ 665026 w 1390831"/>
                <a:gd name="csY3" fmla="*/ 262890 h 405310"/>
                <a:gd name="csX4" fmla="*/ 282121 w 1390831"/>
                <a:gd name="csY4" fmla="*/ 325755 h 405310"/>
                <a:gd name="csX5" fmla="*/ 7801 w 1390831"/>
                <a:gd name="csY5" fmla="*/ 394335 h 405310"/>
                <a:gd name="csX6" fmla="*/ 104956 w 1390831"/>
                <a:gd name="csY6" fmla="*/ 400050 h 405310"/>
                <a:gd name="csX7" fmla="*/ 413566 w 1390831"/>
                <a:gd name="csY7" fmla="*/ 342900 h 405310"/>
                <a:gd name="csX8" fmla="*/ 670741 w 1390831"/>
                <a:gd name="csY8" fmla="*/ 320040 h 405310"/>
                <a:gd name="csX9" fmla="*/ 887911 w 1390831"/>
                <a:gd name="csY9" fmla="*/ 222885 h 405310"/>
                <a:gd name="csX10" fmla="*/ 1047931 w 1390831"/>
                <a:gd name="csY10" fmla="*/ 154305 h 405310"/>
                <a:gd name="csX11" fmla="*/ 1196521 w 1390831"/>
                <a:gd name="csY11" fmla="*/ 125730 h 405310"/>
                <a:gd name="csX12" fmla="*/ 1390831 w 1390831"/>
                <a:gd name="csY12" fmla="*/ 11430 h 4053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1390831" h="405310">
                  <a:moveTo>
                    <a:pt x="1327966" y="0"/>
                  </a:moveTo>
                  <a:cubicBezTo>
                    <a:pt x="1293199" y="24765"/>
                    <a:pt x="1258433" y="49530"/>
                    <a:pt x="1190806" y="74295"/>
                  </a:cubicBezTo>
                  <a:cubicBezTo>
                    <a:pt x="1123179" y="99060"/>
                    <a:pt x="1009831" y="117158"/>
                    <a:pt x="922201" y="148590"/>
                  </a:cubicBezTo>
                  <a:cubicBezTo>
                    <a:pt x="834571" y="180022"/>
                    <a:pt x="771706" y="233362"/>
                    <a:pt x="665026" y="262890"/>
                  </a:cubicBezTo>
                  <a:cubicBezTo>
                    <a:pt x="558346" y="292418"/>
                    <a:pt x="391659" y="303847"/>
                    <a:pt x="282121" y="325755"/>
                  </a:cubicBezTo>
                  <a:cubicBezTo>
                    <a:pt x="172583" y="347663"/>
                    <a:pt x="37328" y="381953"/>
                    <a:pt x="7801" y="394335"/>
                  </a:cubicBezTo>
                  <a:cubicBezTo>
                    <a:pt x="-21726" y="406717"/>
                    <a:pt x="37328" y="408623"/>
                    <a:pt x="104956" y="400050"/>
                  </a:cubicBezTo>
                  <a:cubicBezTo>
                    <a:pt x="172583" y="391478"/>
                    <a:pt x="319269" y="356235"/>
                    <a:pt x="413566" y="342900"/>
                  </a:cubicBezTo>
                  <a:cubicBezTo>
                    <a:pt x="507863" y="329565"/>
                    <a:pt x="591683" y="340043"/>
                    <a:pt x="670741" y="320040"/>
                  </a:cubicBezTo>
                  <a:cubicBezTo>
                    <a:pt x="749799" y="300037"/>
                    <a:pt x="825046" y="250507"/>
                    <a:pt x="887911" y="222885"/>
                  </a:cubicBezTo>
                  <a:cubicBezTo>
                    <a:pt x="950776" y="195263"/>
                    <a:pt x="996496" y="170497"/>
                    <a:pt x="1047931" y="154305"/>
                  </a:cubicBezTo>
                  <a:cubicBezTo>
                    <a:pt x="1099366" y="138113"/>
                    <a:pt x="1139371" y="149542"/>
                    <a:pt x="1196521" y="125730"/>
                  </a:cubicBezTo>
                  <a:cubicBezTo>
                    <a:pt x="1253671" y="101918"/>
                    <a:pt x="1322251" y="56674"/>
                    <a:pt x="1390831" y="11430"/>
                  </a:cubicBezTo>
                </a:path>
              </a:pathLst>
            </a:custGeom>
            <a:solidFill>
              <a:srgbClr val="13501B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5E7A8E4-A70E-766C-779E-1F2C9F0D238C}"/>
                </a:ext>
              </a:extLst>
            </p:cNvPr>
            <p:cNvSpPr/>
            <p:nvPr/>
          </p:nvSpPr>
          <p:spPr>
            <a:xfrm>
              <a:off x="5457213" y="3618481"/>
              <a:ext cx="5806315" cy="1281704"/>
            </a:xfrm>
            <a:custGeom>
              <a:avLst/>
              <a:gdLst>
                <a:gd name="csX0" fmla="*/ 3100759 w 6067105"/>
                <a:gd name="csY0" fmla="*/ 0 h 1281704"/>
                <a:gd name="csX1" fmla="*/ 2479750 w 6067105"/>
                <a:gd name="csY1" fmla="*/ 97797 h 1281704"/>
                <a:gd name="csX2" fmla="*/ 2372173 w 6067105"/>
                <a:gd name="csY2" fmla="*/ 141806 h 1281704"/>
                <a:gd name="csX3" fmla="*/ 2352614 w 6067105"/>
                <a:gd name="csY3" fmla="*/ 200484 h 1281704"/>
                <a:gd name="csX4" fmla="*/ 2333055 w 6067105"/>
                <a:gd name="csY4" fmla="*/ 264052 h 1281704"/>
                <a:gd name="csX5" fmla="*/ 2024995 w 6067105"/>
                <a:gd name="csY5" fmla="*/ 342289 h 1281704"/>
                <a:gd name="csX6" fmla="*/ 1746274 w 6067105"/>
                <a:gd name="csY6" fmla="*/ 327620 h 1281704"/>
                <a:gd name="csX7" fmla="*/ 1526231 w 6067105"/>
                <a:gd name="csY7" fmla="*/ 415637 h 1281704"/>
                <a:gd name="csX8" fmla="*/ 1433324 w 6067105"/>
                <a:gd name="csY8" fmla="*/ 498764 h 1281704"/>
                <a:gd name="csX9" fmla="*/ 1521341 w 6067105"/>
                <a:gd name="csY9" fmla="*/ 616120 h 1281704"/>
                <a:gd name="csX10" fmla="*/ 1809842 w 6067105"/>
                <a:gd name="csY10" fmla="*/ 635679 h 1281704"/>
                <a:gd name="csX11" fmla="*/ 1961427 w 6067105"/>
                <a:gd name="csY11" fmla="*/ 738366 h 1281704"/>
                <a:gd name="csX12" fmla="*/ 1785393 w 6067105"/>
                <a:gd name="csY12" fmla="*/ 889951 h 1281704"/>
                <a:gd name="csX13" fmla="*/ 1438214 w 6067105"/>
                <a:gd name="csY13" fmla="*/ 929070 h 1281704"/>
                <a:gd name="csX14" fmla="*/ 1135044 w 6067105"/>
                <a:gd name="csY14" fmla="*/ 738366 h 1281704"/>
                <a:gd name="csX15" fmla="*/ 1110595 w 6067105"/>
                <a:gd name="csY15" fmla="*/ 650349 h 1281704"/>
                <a:gd name="csX16" fmla="*/ 1286629 w 6067105"/>
                <a:gd name="csY16" fmla="*/ 557442 h 1281704"/>
                <a:gd name="csX17" fmla="*/ 1193722 w 6067105"/>
                <a:gd name="csY17" fmla="*/ 479205 h 1281704"/>
                <a:gd name="csX18" fmla="*/ 807425 w 6067105"/>
                <a:gd name="csY18" fmla="*/ 469425 h 1281704"/>
                <a:gd name="csX19" fmla="*/ 323331 w 6067105"/>
                <a:gd name="csY19" fmla="*/ 586781 h 1281704"/>
                <a:gd name="csX20" fmla="*/ 10381 w 6067105"/>
                <a:gd name="csY20" fmla="*/ 767705 h 1281704"/>
                <a:gd name="csX21" fmla="*/ 69059 w 6067105"/>
                <a:gd name="csY21" fmla="*/ 772595 h 1281704"/>
                <a:gd name="csX22" fmla="*/ 1883189 w 6067105"/>
                <a:gd name="csY22" fmla="*/ 1246909 h 1281704"/>
                <a:gd name="csX23" fmla="*/ 1829401 w 6067105"/>
                <a:gd name="csY23" fmla="*/ 1242020 h 1281704"/>
                <a:gd name="csX24" fmla="*/ 1971206 w 6067105"/>
                <a:gd name="csY24" fmla="*/ 1281138 h 1281704"/>
                <a:gd name="csX25" fmla="*/ 2528648 w 6067105"/>
                <a:gd name="csY25" fmla="*/ 1207791 h 1281704"/>
                <a:gd name="csX26" fmla="*/ 5839070 w 6067105"/>
                <a:gd name="csY26" fmla="*/ 748146 h 1281704"/>
                <a:gd name="csX27" fmla="*/ 5785281 w 6067105"/>
                <a:gd name="csY27" fmla="*/ 713917 h 1281704"/>
                <a:gd name="csX28" fmla="*/ 3100759 w 6067105"/>
                <a:gd name="csY28" fmla="*/ 0 h 1281704"/>
                <a:gd name="csX0" fmla="*/ 3100759 w 6037138"/>
                <a:gd name="csY0" fmla="*/ 0 h 1281704"/>
                <a:gd name="csX1" fmla="*/ 2479750 w 6037138"/>
                <a:gd name="csY1" fmla="*/ 97797 h 1281704"/>
                <a:gd name="csX2" fmla="*/ 2372173 w 6037138"/>
                <a:gd name="csY2" fmla="*/ 141806 h 1281704"/>
                <a:gd name="csX3" fmla="*/ 2352614 w 6037138"/>
                <a:gd name="csY3" fmla="*/ 200484 h 1281704"/>
                <a:gd name="csX4" fmla="*/ 2333055 w 6037138"/>
                <a:gd name="csY4" fmla="*/ 264052 h 1281704"/>
                <a:gd name="csX5" fmla="*/ 2024995 w 6037138"/>
                <a:gd name="csY5" fmla="*/ 342289 h 1281704"/>
                <a:gd name="csX6" fmla="*/ 1746274 w 6037138"/>
                <a:gd name="csY6" fmla="*/ 327620 h 1281704"/>
                <a:gd name="csX7" fmla="*/ 1526231 w 6037138"/>
                <a:gd name="csY7" fmla="*/ 415637 h 1281704"/>
                <a:gd name="csX8" fmla="*/ 1433324 w 6037138"/>
                <a:gd name="csY8" fmla="*/ 498764 h 1281704"/>
                <a:gd name="csX9" fmla="*/ 1521341 w 6037138"/>
                <a:gd name="csY9" fmla="*/ 616120 h 1281704"/>
                <a:gd name="csX10" fmla="*/ 1809842 w 6037138"/>
                <a:gd name="csY10" fmla="*/ 635679 h 1281704"/>
                <a:gd name="csX11" fmla="*/ 1961427 w 6037138"/>
                <a:gd name="csY11" fmla="*/ 738366 h 1281704"/>
                <a:gd name="csX12" fmla="*/ 1785393 w 6037138"/>
                <a:gd name="csY12" fmla="*/ 889951 h 1281704"/>
                <a:gd name="csX13" fmla="*/ 1438214 w 6037138"/>
                <a:gd name="csY13" fmla="*/ 929070 h 1281704"/>
                <a:gd name="csX14" fmla="*/ 1135044 w 6037138"/>
                <a:gd name="csY14" fmla="*/ 738366 h 1281704"/>
                <a:gd name="csX15" fmla="*/ 1110595 w 6037138"/>
                <a:gd name="csY15" fmla="*/ 650349 h 1281704"/>
                <a:gd name="csX16" fmla="*/ 1286629 w 6037138"/>
                <a:gd name="csY16" fmla="*/ 557442 h 1281704"/>
                <a:gd name="csX17" fmla="*/ 1193722 w 6037138"/>
                <a:gd name="csY17" fmla="*/ 479205 h 1281704"/>
                <a:gd name="csX18" fmla="*/ 807425 w 6037138"/>
                <a:gd name="csY18" fmla="*/ 469425 h 1281704"/>
                <a:gd name="csX19" fmla="*/ 323331 w 6037138"/>
                <a:gd name="csY19" fmla="*/ 586781 h 1281704"/>
                <a:gd name="csX20" fmla="*/ 10381 w 6037138"/>
                <a:gd name="csY20" fmla="*/ 767705 h 1281704"/>
                <a:gd name="csX21" fmla="*/ 69059 w 6037138"/>
                <a:gd name="csY21" fmla="*/ 772595 h 1281704"/>
                <a:gd name="csX22" fmla="*/ 1883189 w 6037138"/>
                <a:gd name="csY22" fmla="*/ 1246909 h 1281704"/>
                <a:gd name="csX23" fmla="*/ 1829401 w 6037138"/>
                <a:gd name="csY23" fmla="*/ 1242020 h 1281704"/>
                <a:gd name="csX24" fmla="*/ 1971206 w 6037138"/>
                <a:gd name="csY24" fmla="*/ 1281138 h 1281704"/>
                <a:gd name="csX25" fmla="*/ 2528648 w 6037138"/>
                <a:gd name="csY25" fmla="*/ 1207791 h 1281704"/>
                <a:gd name="csX26" fmla="*/ 5839070 w 6037138"/>
                <a:gd name="csY26" fmla="*/ 748146 h 1281704"/>
                <a:gd name="csX27" fmla="*/ 5637000 w 6037138"/>
                <a:gd name="csY27" fmla="*/ 671551 h 1281704"/>
                <a:gd name="csX28" fmla="*/ 3100759 w 6037138"/>
                <a:gd name="csY28" fmla="*/ 0 h 1281704"/>
                <a:gd name="csX0" fmla="*/ 3100759 w 5971310"/>
                <a:gd name="csY0" fmla="*/ 0 h 1281704"/>
                <a:gd name="csX1" fmla="*/ 2479750 w 5971310"/>
                <a:gd name="csY1" fmla="*/ 97797 h 1281704"/>
                <a:gd name="csX2" fmla="*/ 2372173 w 5971310"/>
                <a:gd name="csY2" fmla="*/ 141806 h 1281704"/>
                <a:gd name="csX3" fmla="*/ 2352614 w 5971310"/>
                <a:gd name="csY3" fmla="*/ 200484 h 1281704"/>
                <a:gd name="csX4" fmla="*/ 2333055 w 5971310"/>
                <a:gd name="csY4" fmla="*/ 264052 h 1281704"/>
                <a:gd name="csX5" fmla="*/ 2024995 w 5971310"/>
                <a:gd name="csY5" fmla="*/ 342289 h 1281704"/>
                <a:gd name="csX6" fmla="*/ 1746274 w 5971310"/>
                <a:gd name="csY6" fmla="*/ 327620 h 1281704"/>
                <a:gd name="csX7" fmla="*/ 1526231 w 5971310"/>
                <a:gd name="csY7" fmla="*/ 415637 h 1281704"/>
                <a:gd name="csX8" fmla="*/ 1433324 w 5971310"/>
                <a:gd name="csY8" fmla="*/ 498764 h 1281704"/>
                <a:gd name="csX9" fmla="*/ 1521341 w 5971310"/>
                <a:gd name="csY9" fmla="*/ 616120 h 1281704"/>
                <a:gd name="csX10" fmla="*/ 1809842 w 5971310"/>
                <a:gd name="csY10" fmla="*/ 635679 h 1281704"/>
                <a:gd name="csX11" fmla="*/ 1961427 w 5971310"/>
                <a:gd name="csY11" fmla="*/ 738366 h 1281704"/>
                <a:gd name="csX12" fmla="*/ 1785393 w 5971310"/>
                <a:gd name="csY12" fmla="*/ 889951 h 1281704"/>
                <a:gd name="csX13" fmla="*/ 1438214 w 5971310"/>
                <a:gd name="csY13" fmla="*/ 929070 h 1281704"/>
                <a:gd name="csX14" fmla="*/ 1135044 w 5971310"/>
                <a:gd name="csY14" fmla="*/ 738366 h 1281704"/>
                <a:gd name="csX15" fmla="*/ 1110595 w 5971310"/>
                <a:gd name="csY15" fmla="*/ 650349 h 1281704"/>
                <a:gd name="csX16" fmla="*/ 1286629 w 5971310"/>
                <a:gd name="csY16" fmla="*/ 557442 h 1281704"/>
                <a:gd name="csX17" fmla="*/ 1193722 w 5971310"/>
                <a:gd name="csY17" fmla="*/ 479205 h 1281704"/>
                <a:gd name="csX18" fmla="*/ 807425 w 5971310"/>
                <a:gd name="csY18" fmla="*/ 469425 h 1281704"/>
                <a:gd name="csX19" fmla="*/ 323331 w 5971310"/>
                <a:gd name="csY19" fmla="*/ 586781 h 1281704"/>
                <a:gd name="csX20" fmla="*/ 10381 w 5971310"/>
                <a:gd name="csY20" fmla="*/ 767705 h 1281704"/>
                <a:gd name="csX21" fmla="*/ 69059 w 5971310"/>
                <a:gd name="csY21" fmla="*/ 772595 h 1281704"/>
                <a:gd name="csX22" fmla="*/ 1883189 w 5971310"/>
                <a:gd name="csY22" fmla="*/ 1246909 h 1281704"/>
                <a:gd name="csX23" fmla="*/ 1829401 w 5971310"/>
                <a:gd name="csY23" fmla="*/ 1242020 h 1281704"/>
                <a:gd name="csX24" fmla="*/ 1971206 w 5971310"/>
                <a:gd name="csY24" fmla="*/ 1281138 h 1281704"/>
                <a:gd name="csX25" fmla="*/ 2528648 w 5971310"/>
                <a:gd name="csY25" fmla="*/ 1207791 h 1281704"/>
                <a:gd name="csX26" fmla="*/ 5757868 w 5971310"/>
                <a:gd name="csY26" fmla="*/ 758738 h 1281704"/>
                <a:gd name="csX27" fmla="*/ 5637000 w 5971310"/>
                <a:gd name="csY27" fmla="*/ 671551 h 1281704"/>
                <a:gd name="csX28" fmla="*/ 3100759 w 5971310"/>
                <a:gd name="csY28" fmla="*/ 0 h 1281704"/>
                <a:gd name="csX0" fmla="*/ 3100759 w 5806315"/>
                <a:gd name="csY0" fmla="*/ 0 h 1281704"/>
                <a:gd name="csX1" fmla="*/ 2479750 w 5806315"/>
                <a:gd name="csY1" fmla="*/ 97797 h 1281704"/>
                <a:gd name="csX2" fmla="*/ 2372173 w 5806315"/>
                <a:gd name="csY2" fmla="*/ 141806 h 1281704"/>
                <a:gd name="csX3" fmla="*/ 2352614 w 5806315"/>
                <a:gd name="csY3" fmla="*/ 200484 h 1281704"/>
                <a:gd name="csX4" fmla="*/ 2333055 w 5806315"/>
                <a:gd name="csY4" fmla="*/ 264052 h 1281704"/>
                <a:gd name="csX5" fmla="*/ 2024995 w 5806315"/>
                <a:gd name="csY5" fmla="*/ 342289 h 1281704"/>
                <a:gd name="csX6" fmla="*/ 1746274 w 5806315"/>
                <a:gd name="csY6" fmla="*/ 327620 h 1281704"/>
                <a:gd name="csX7" fmla="*/ 1526231 w 5806315"/>
                <a:gd name="csY7" fmla="*/ 415637 h 1281704"/>
                <a:gd name="csX8" fmla="*/ 1433324 w 5806315"/>
                <a:gd name="csY8" fmla="*/ 498764 h 1281704"/>
                <a:gd name="csX9" fmla="*/ 1521341 w 5806315"/>
                <a:gd name="csY9" fmla="*/ 616120 h 1281704"/>
                <a:gd name="csX10" fmla="*/ 1809842 w 5806315"/>
                <a:gd name="csY10" fmla="*/ 635679 h 1281704"/>
                <a:gd name="csX11" fmla="*/ 1961427 w 5806315"/>
                <a:gd name="csY11" fmla="*/ 738366 h 1281704"/>
                <a:gd name="csX12" fmla="*/ 1785393 w 5806315"/>
                <a:gd name="csY12" fmla="*/ 889951 h 1281704"/>
                <a:gd name="csX13" fmla="*/ 1438214 w 5806315"/>
                <a:gd name="csY13" fmla="*/ 929070 h 1281704"/>
                <a:gd name="csX14" fmla="*/ 1135044 w 5806315"/>
                <a:gd name="csY14" fmla="*/ 738366 h 1281704"/>
                <a:gd name="csX15" fmla="*/ 1110595 w 5806315"/>
                <a:gd name="csY15" fmla="*/ 650349 h 1281704"/>
                <a:gd name="csX16" fmla="*/ 1286629 w 5806315"/>
                <a:gd name="csY16" fmla="*/ 557442 h 1281704"/>
                <a:gd name="csX17" fmla="*/ 1193722 w 5806315"/>
                <a:gd name="csY17" fmla="*/ 479205 h 1281704"/>
                <a:gd name="csX18" fmla="*/ 807425 w 5806315"/>
                <a:gd name="csY18" fmla="*/ 469425 h 1281704"/>
                <a:gd name="csX19" fmla="*/ 323331 w 5806315"/>
                <a:gd name="csY19" fmla="*/ 586781 h 1281704"/>
                <a:gd name="csX20" fmla="*/ 10381 w 5806315"/>
                <a:gd name="csY20" fmla="*/ 767705 h 1281704"/>
                <a:gd name="csX21" fmla="*/ 69059 w 5806315"/>
                <a:gd name="csY21" fmla="*/ 772595 h 1281704"/>
                <a:gd name="csX22" fmla="*/ 1883189 w 5806315"/>
                <a:gd name="csY22" fmla="*/ 1246909 h 1281704"/>
                <a:gd name="csX23" fmla="*/ 1829401 w 5806315"/>
                <a:gd name="csY23" fmla="*/ 1242020 h 1281704"/>
                <a:gd name="csX24" fmla="*/ 1971206 w 5806315"/>
                <a:gd name="csY24" fmla="*/ 1281138 h 1281704"/>
                <a:gd name="csX25" fmla="*/ 2528648 w 5806315"/>
                <a:gd name="csY25" fmla="*/ 1207791 h 1281704"/>
                <a:gd name="csX26" fmla="*/ 5757868 w 5806315"/>
                <a:gd name="csY26" fmla="*/ 758738 h 1281704"/>
                <a:gd name="csX27" fmla="*/ 5637000 w 5806315"/>
                <a:gd name="csY27" fmla="*/ 671551 h 1281704"/>
                <a:gd name="csX28" fmla="*/ 3100759 w 5806315"/>
                <a:gd name="csY28" fmla="*/ 0 h 12817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5806315" h="1281704">
                  <a:moveTo>
                    <a:pt x="3100759" y="0"/>
                  </a:moveTo>
                  <a:lnTo>
                    <a:pt x="2479750" y="97797"/>
                  </a:lnTo>
                  <a:cubicBezTo>
                    <a:pt x="2358319" y="121431"/>
                    <a:pt x="2393362" y="124691"/>
                    <a:pt x="2372173" y="141806"/>
                  </a:cubicBezTo>
                  <a:cubicBezTo>
                    <a:pt x="2350984" y="158921"/>
                    <a:pt x="2359134" y="180110"/>
                    <a:pt x="2352614" y="200484"/>
                  </a:cubicBezTo>
                  <a:cubicBezTo>
                    <a:pt x="2346094" y="220858"/>
                    <a:pt x="2387658" y="240418"/>
                    <a:pt x="2333055" y="264052"/>
                  </a:cubicBezTo>
                  <a:cubicBezTo>
                    <a:pt x="2278452" y="287686"/>
                    <a:pt x="2122792" y="331694"/>
                    <a:pt x="2024995" y="342289"/>
                  </a:cubicBezTo>
                  <a:cubicBezTo>
                    <a:pt x="1927198" y="352884"/>
                    <a:pt x="1829401" y="315395"/>
                    <a:pt x="1746274" y="327620"/>
                  </a:cubicBezTo>
                  <a:cubicBezTo>
                    <a:pt x="1663147" y="339845"/>
                    <a:pt x="1578389" y="387113"/>
                    <a:pt x="1526231" y="415637"/>
                  </a:cubicBezTo>
                  <a:cubicBezTo>
                    <a:pt x="1474073" y="444161"/>
                    <a:pt x="1434139" y="465350"/>
                    <a:pt x="1433324" y="498764"/>
                  </a:cubicBezTo>
                  <a:cubicBezTo>
                    <a:pt x="1432509" y="532178"/>
                    <a:pt x="1458588" y="593301"/>
                    <a:pt x="1521341" y="616120"/>
                  </a:cubicBezTo>
                  <a:cubicBezTo>
                    <a:pt x="1584094" y="638939"/>
                    <a:pt x="1736494" y="615305"/>
                    <a:pt x="1809842" y="635679"/>
                  </a:cubicBezTo>
                  <a:cubicBezTo>
                    <a:pt x="1883190" y="656053"/>
                    <a:pt x="1965502" y="695987"/>
                    <a:pt x="1961427" y="738366"/>
                  </a:cubicBezTo>
                  <a:cubicBezTo>
                    <a:pt x="1957352" y="780745"/>
                    <a:pt x="1872595" y="858167"/>
                    <a:pt x="1785393" y="889951"/>
                  </a:cubicBezTo>
                  <a:cubicBezTo>
                    <a:pt x="1698191" y="921735"/>
                    <a:pt x="1546605" y="954334"/>
                    <a:pt x="1438214" y="929070"/>
                  </a:cubicBezTo>
                  <a:cubicBezTo>
                    <a:pt x="1329822" y="903806"/>
                    <a:pt x="1189647" y="784820"/>
                    <a:pt x="1135044" y="738366"/>
                  </a:cubicBezTo>
                  <a:cubicBezTo>
                    <a:pt x="1080441" y="691913"/>
                    <a:pt x="1085331" y="680503"/>
                    <a:pt x="1110595" y="650349"/>
                  </a:cubicBezTo>
                  <a:cubicBezTo>
                    <a:pt x="1135859" y="620195"/>
                    <a:pt x="1272774" y="585966"/>
                    <a:pt x="1286629" y="557442"/>
                  </a:cubicBezTo>
                  <a:cubicBezTo>
                    <a:pt x="1300484" y="528918"/>
                    <a:pt x="1273589" y="493874"/>
                    <a:pt x="1193722" y="479205"/>
                  </a:cubicBezTo>
                  <a:cubicBezTo>
                    <a:pt x="1113855" y="464536"/>
                    <a:pt x="952490" y="451496"/>
                    <a:pt x="807425" y="469425"/>
                  </a:cubicBezTo>
                  <a:cubicBezTo>
                    <a:pt x="662360" y="487354"/>
                    <a:pt x="456172" y="537068"/>
                    <a:pt x="323331" y="586781"/>
                  </a:cubicBezTo>
                  <a:cubicBezTo>
                    <a:pt x="190490" y="636494"/>
                    <a:pt x="52760" y="736736"/>
                    <a:pt x="10381" y="767705"/>
                  </a:cubicBezTo>
                  <a:cubicBezTo>
                    <a:pt x="-31998" y="798674"/>
                    <a:pt x="69059" y="772595"/>
                    <a:pt x="69059" y="772595"/>
                  </a:cubicBezTo>
                  <a:lnTo>
                    <a:pt x="1883189" y="1246909"/>
                  </a:lnTo>
                  <a:cubicBezTo>
                    <a:pt x="2176579" y="1325146"/>
                    <a:pt x="1814731" y="1236315"/>
                    <a:pt x="1829401" y="1242020"/>
                  </a:cubicBezTo>
                  <a:cubicBezTo>
                    <a:pt x="1844070" y="1247725"/>
                    <a:pt x="1854665" y="1286843"/>
                    <a:pt x="1971206" y="1281138"/>
                  </a:cubicBezTo>
                  <a:cubicBezTo>
                    <a:pt x="2087747" y="1275433"/>
                    <a:pt x="2528648" y="1207791"/>
                    <a:pt x="2528648" y="1207791"/>
                  </a:cubicBezTo>
                  <a:lnTo>
                    <a:pt x="5757868" y="758738"/>
                  </a:lnTo>
                  <a:cubicBezTo>
                    <a:pt x="5915816" y="725853"/>
                    <a:pt x="5637000" y="671551"/>
                    <a:pt x="5637000" y="671551"/>
                  </a:cubicBezTo>
                  <a:lnTo>
                    <a:pt x="3100759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78179E3-4A6B-3F8D-1973-E651807E497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611" y="3809506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9633EA0-142B-3581-B92D-CD4FF013C73B}"/>
                </a:ext>
              </a:extLst>
            </p:cNvPr>
            <p:cNvGrpSpPr/>
            <p:nvPr/>
          </p:nvGrpSpPr>
          <p:grpSpPr>
            <a:xfrm rot="10800000">
              <a:off x="3372418" y="3257071"/>
              <a:ext cx="7940010" cy="1095816"/>
              <a:chOff x="555281" y="4686208"/>
              <a:chExt cx="7940010" cy="109581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C6F45EE-9DAB-42BC-1260-0FAB3AA03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235" y="5236523"/>
                <a:ext cx="3877056" cy="536448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A150FE9-F90D-4C94-69B9-B77231AB254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55281" y="4686208"/>
                <a:ext cx="4072007" cy="1095816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4DF6E6-2C58-FE23-A41F-86DD95AD5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5372" y="4359794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979BFF8-D84B-3FDB-E8F2-9A8EE57C7D45}"/>
                </a:ext>
              </a:extLst>
            </p:cNvPr>
            <p:cNvSpPr/>
            <p:nvPr/>
          </p:nvSpPr>
          <p:spPr>
            <a:xfrm>
              <a:off x="5478294" y="3630099"/>
              <a:ext cx="3121335" cy="910686"/>
            </a:xfrm>
            <a:custGeom>
              <a:avLst/>
              <a:gdLst>
                <a:gd name="csX0" fmla="*/ 3121335 w 3121335"/>
                <a:gd name="csY0" fmla="*/ 0 h 910686"/>
                <a:gd name="csX1" fmla="*/ 2461317 w 3121335"/>
                <a:gd name="csY1" fmla="*/ 82503 h 910686"/>
                <a:gd name="csX2" fmla="*/ 2323813 w 3121335"/>
                <a:gd name="csY2" fmla="*/ 165005 h 910686"/>
                <a:gd name="csX3" fmla="*/ 2310063 w 3121335"/>
                <a:gd name="csY3" fmla="*/ 247507 h 910686"/>
                <a:gd name="csX4" fmla="*/ 1980054 w 3121335"/>
                <a:gd name="csY4" fmla="*/ 330009 h 910686"/>
                <a:gd name="csX5" fmla="*/ 1670670 w 3121335"/>
                <a:gd name="csY5" fmla="*/ 323134 h 910686"/>
                <a:gd name="csX6" fmla="*/ 1423164 w 3121335"/>
                <a:gd name="csY6" fmla="*/ 474388 h 910686"/>
                <a:gd name="csX7" fmla="*/ 1505666 w 3121335"/>
                <a:gd name="csY7" fmla="*/ 605017 h 910686"/>
                <a:gd name="csX8" fmla="*/ 1808174 w 3121335"/>
                <a:gd name="csY8" fmla="*/ 632518 h 910686"/>
                <a:gd name="csX9" fmla="*/ 1938803 w 3121335"/>
                <a:gd name="csY9" fmla="*/ 742521 h 910686"/>
                <a:gd name="csX10" fmla="*/ 1725672 w 3121335"/>
                <a:gd name="csY10" fmla="*/ 880024 h 910686"/>
                <a:gd name="csX11" fmla="*/ 1354412 w 3121335"/>
                <a:gd name="csY11" fmla="*/ 893775 h 910686"/>
                <a:gd name="csX12" fmla="*/ 1093155 w 3121335"/>
                <a:gd name="csY12" fmla="*/ 680644 h 910686"/>
                <a:gd name="csX13" fmla="*/ 1265034 w 3121335"/>
                <a:gd name="csY13" fmla="*/ 543140 h 910686"/>
                <a:gd name="csX14" fmla="*/ 1058779 w 3121335"/>
                <a:gd name="csY14" fmla="*/ 446887 h 910686"/>
                <a:gd name="csX15" fmla="*/ 481263 w 3121335"/>
                <a:gd name="csY15" fmla="*/ 515639 h 910686"/>
                <a:gd name="csX16" fmla="*/ 0 w 3121335"/>
                <a:gd name="csY16" fmla="*/ 742521 h 9106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3121335" h="910686">
                  <a:moveTo>
                    <a:pt x="3121335" y="0"/>
                  </a:moveTo>
                  <a:cubicBezTo>
                    <a:pt x="2857786" y="27501"/>
                    <a:pt x="2594237" y="55002"/>
                    <a:pt x="2461317" y="82503"/>
                  </a:cubicBezTo>
                  <a:cubicBezTo>
                    <a:pt x="2328397" y="110004"/>
                    <a:pt x="2349022" y="137504"/>
                    <a:pt x="2323813" y="165005"/>
                  </a:cubicBezTo>
                  <a:cubicBezTo>
                    <a:pt x="2298604" y="192506"/>
                    <a:pt x="2367356" y="220006"/>
                    <a:pt x="2310063" y="247507"/>
                  </a:cubicBezTo>
                  <a:cubicBezTo>
                    <a:pt x="2252770" y="275008"/>
                    <a:pt x="2086619" y="317405"/>
                    <a:pt x="1980054" y="330009"/>
                  </a:cubicBezTo>
                  <a:cubicBezTo>
                    <a:pt x="1873489" y="342613"/>
                    <a:pt x="1763485" y="299071"/>
                    <a:pt x="1670670" y="323134"/>
                  </a:cubicBezTo>
                  <a:cubicBezTo>
                    <a:pt x="1577855" y="347197"/>
                    <a:pt x="1450665" y="427408"/>
                    <a:pt x="1423164" y="474388"/>
                  </a:cubicBezTo>
                  <a:cubicBezTo>
                    <a:pt x="1395663" y="521368"/>
                    <a:pt x="1441498" y="578662"/>
                    <a:pt x="1505666" y="605017"/>
                  </a:cubicBezTo>
                  <a:cubicBezTo>
                    <a:pt x="1569834" y="631372"/>
                    <a:pt x="1735985" y="609601"/>
                    <a:pt x="1808174" y="632518"/>
                  </a:cubicBezTo>
                  <a:cubicBezTo>
                    <a:pt x="1880363" y="655435"/>
                    <a:pt x="1952553" y="701270"/>
                    <a:pt x="1938803" y="742521"/>
                  </a:cubicBezTo>
                  <a:cubicBezTo>
                    <a:pt x="1925053" y="783772"/>
                    <a:pt x="1823070" y="854815"/>
                    <a:pt x="1725672" y="880024"/>
                  </a:cubicBezTo>
                  <a:cubicBezTo>
                    <a:pt x="1628274" y="905233"/>
                    <a:pt x="1459831" y="927005"/>
                    <a:pt x="1354412" y="893775"/>
                  </a:cubicBezTo>
                  <a:cubicBezTo>
                    <a:pt x="1248993" y="860545"/>
                    <a:pt x="1108051" y="739083"/>
                    <a:pt x="1093155" y="680644"/>
                  </a:cubicBezTo>
                  <a:cubicBezTo>
                    <a:pt x="1078259" y="622205"/>
                    <a:pt x="1270763" y="582099"/>
                    <a:pt x="1265034" y="543140"/>
                  </a:cubicBezTo>
                  <a:cubicBezTo>
                    <a:pt x="1259305" y="504181"/>
                    <a:pt x="1189407" y="451470"/>
                    <a:pt x="1058779" y="446887"/>
                  </a:cubicBezTo>
                  <a:cubicBezTo>
                    <a:pt x="928151" y="442304"/>
                    <a:pt x="657726" y="466367"/>
                    <a:pt x="481263" y="515639"/>
                  </a:cubicBezTo>
                  <a:cubicBezTo>
                    <a:pt x="304800" y="564911"/>
                    <a:pt x="152400" y="653716"/>
                    <a:pt x="0" y="7425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2421E4-D17E-5B88-0C5F-3CFAA8E55075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64" y="4027749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50B2BBD-4C80-4715-113B-198E0E0AF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425" y="4578037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C6867E1-A40E-7A42-A530-417C4DCD22ED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48" y="3793289"/>
              <a:ext cx="0" cy="2634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757421A-7A65-A4F6-A04C-012F00418A75}"/>
                </a:ext>
              </a:extLst>
            </p:cNvPr>
            <p:cNvCxnSpPr/>
            <p:nvPr/>
          </p:nvCxnSpPr>
          <p:spPr>
            <a:xfrm>
              <a:off x="7444425" y="4905295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6D730FE-6948-C967-4050-097AD1128D52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336" y="4324390"/>
              <a:ext cx="9598" cy="273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3CF0C4A-A86D-13CE-9362-60CD2333F85A}"/>
                </a:ext>
              </a:extLst>
            </p:cNvPr>
            <p:cNvCxnSpPr/>
            <p:nvPr/>
          </p:nvCxnSpPr>
          <p:spPr>
            <a:xfrm>
              <a:off x="5478294" y="4379536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151526-BC95-AE96-295A-EBBBC9BBAE67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AF1982-2407-7C72-2D4A-3ABF50CD50C9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2816E4-C100-C450-D041-99E1FD0ED502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907EFC-757B-5E3D-9D1E-135A926E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78DD29-E4A5-D0A4-B86A-158F26A8436D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EADE89-FBA0-A19E-F61D-A3CE7FA0304D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FAB734-D20F-18D6-3E8D-4F3650FCBFC0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F0E1358-EB53-10FB-D6DD-C24EF7A4AEE7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507A635-BB79-48DE-0BDA-AC4BDB1E0A7F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BE250C9-60A1-4ED7-1D81-9D6240DC4A51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ABFAF2-E4DF-EFAE-88B2-86AD45E012A4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7D2B3D-EBA8-609A-1AE8-14E8B524E8CC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DD8163-CF35-5B5E-53CA-C5DECA332858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B3D8F05-DAFD-1FB7-D417-42751FD86203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F3CFE9-BEFF-0924-FCE1-F85A151FF4A3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868E1B5-3D0F-D6E0-E2BE-FA6F863C7E91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FED00A-E7E6-9800-291B-4862F8A7BBC3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BA89A59-C25C-B62B-45A9-5250685ADAD7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4AEA23-5A38-6393-4DF8-881F46B1122E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39C0260-CB7D-7332-EC65-238C83EC25B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284DF4-B27B-CC6D-76B0-3080641768A8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EEDDE0-D148-124A-A6DF-C607759CEC5E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E272183C-A940-0397-C94C-93806C7AEC9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EA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REEZE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ASICS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032FD6-5477-5A2F-FEE1-59DBDFDE7ACE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92" name="5-Point Star 91">
            <a:extLst>
              <a:ext uri="{FF2B5EF4-FFF2-40B4-BE49-F238E27FC236}">
                <a16:creationId xmlns:a16="http://schemas.microsoft.com/office/drawing/2014/main" id="{4A8BA93C-BC29-E955-D93B-7A2222E52038}"/>
              </a:ext>
            </a:extLst>
          </p:cNvPr>
          <p:cNvSpPr/>
          <p:nvPr/>
        </p:nvSpPr>
        <p:spPr>
          <a:xfrm>
            <a:off x="7790315" y="3896934"/>
            <a:ext cx="543679" cy="445685"/>
          </a:xfrm>
          <a:prstGeom prst="star5">
            <a:avLst/>
          </a:prstGeom>
          <a:solidFill>
            <a:srgbClr val="F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>
            <a:extLst>
              <a:ext uri="{FF2B5EF4-FFF2-40B4-BE49-F238E27FC236}">
                <a16:creationId xmlns:a16="http://schemas.microsoft.com/office/drawing/2014/main" id="{30DF671E-9989-C276-8417-164B4AAD34CA}"/>
              </a:ext>
            </a:extLst>
          </p:cNvPr>
          <p:cNvSpPr/>
          <p:nvPr/>
        </p:nvSpPr>
        <p:spPr>
          <a:xfrm>
            <a:off x="7591818" y="4156789"/>
            <a:ext cx="289150" cy="284113"/>
          </a:xfrm>
          <a:prstGeom prst="star5">
            <a:avLst/>
          </a:prstGeom>
          <a:solidFill>
            <a:srgbClr val="EE4F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CF61C2-CA30-06BB-A599-D7259913252D}"/>
              </a:ext>
            </a:extLst>
          </p:cNvPr>
          <p:cNvSpPr txBox="1"/>
          <p:nvPr/>
        </p:nvSpPr>
        <p:spPr>
          <a:xfrm rot="21235319">
            <a:off x="8239662" y="3722381"/>
            <a:ext cx="145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Franklin Gothic Medium" panose="020B0603020102020204" pitchFamily="34" charset="0"/>
              </a:rPr>
              <a:t>Houston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E57129-CA95-9E1B-F587-33707DA1614F}"/>
              </a:ext>
            </a:extLst>
          </p:cNvPr>
          <p:cNvSpPr txBox="1"/>
          <p:nvPr/>
        </p:nvSpPr>
        <p:spPr>
          <a:xfrm rot="21139496">
            <a:off x="4227557" y="3546841"/>
            <a:ext cx="1750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Gulf of Mexico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F0512EB-1CBB-C13D-0FD7-43C0AB4B5E2D}"/>
              </a:ext>
            </a:extLst>
          </p:cNvPr>
          <p:cNvSpPr txBox="1"/>
          <p:nvPr/>
        </p:nvSpPr>
        <p:spPr>
          <a:xfrm rot="21144167">
            <a:off x="9624950" y="4178150"/>
            <a:ext cx="1295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A270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Texas, U.S.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E75F2FC-829F-2BC3-8F7A-B5D1B48E6EF8}"/>
              </a:ext>
            </a:extLst>
          </p:cNvPr>
          <p:cNvSpPr txBox="1"/>
          <p:nvPr/>
        </p:nvSpPr>
        <p:spPr>
          <a:xfrm rot="21185605">
            <a:off x="7766212" y="4170761"/>
            <a:ext cx="169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Franklin Gothic Medium" panose="020B0603020102020204" pitchFamily="34" charset="0"/>
              </a:rPr>
              <a:t>La Porte – ARM AFM1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080A6-9FF1-7C04-7640-DCC4228953C5}"/>
              </a:ext>
            </a:extLst>
          </p:cNvPr>
          <p:cNvSpPr txBox="1"/>
          <p:nvPr/>
        </p:nvSpPr>
        <p:spPr>
          <a:xfrm>
            <a:off x="5135279" y="5498452"/>
            <a:ext cx="526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Area of interest; Coastal Texas/ Houston metro area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63E2A31-F4C4-2403-48DD-29E32BEBBDE6}"/>
              </a:ext>
            </a:extLst>
          </p:cNvPr>
          <p:cNvGrpSpPr/>
          <p:nvPr/>
        </p:nvGrpSpPr>
        <p:grpSpPr>
          <a:xfrm>
            <a:off x="10099028" y="4703768"/>
            <a:ext cx="1556182" cy="812610"/>
            <a:chOff x="10430743" y="5142417"/>
            <a:chExt cx="1556182" cy="8126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18CF67A-1625-644B-2318-065922F9365A}"/>
                </a:ext>
              </a:extLst>
            </p:cNvPr>
            <p:cNvSpPr txBox="1"/>
            <p:nvPr/>
          </p:nvSpPr>
          <p:spPr>
            <a:xfrm>
              <a:off x="10430743" y="5388121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Franklin Gothic Medium" panose="020B0603020102020204" pitchFamily="34" charset="0"/>
                </a:rPr>
                <a:t>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2256DFE-E8AF-AD1A-C551-A72344088054}"/>
                </a:ext>
              </a:extLst>
            </p:cNvPr>
            <p:cNvGrpSpPr/>
            <p:nvPr/>
          </p:nvGrpSpPr>
          <p:grpSpPr>
            <a:xfrm>
              <a:off x="10581370" y="5142417"/>
              <a:ext cx="1405555" cy="812610"/>
              <a:chOff x="10581370" y="5142417"/>
              <a:chExt cx="1405555" cy="812610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9C1D643-E209-B39D-B5D0-8CFADA205357}"/>
                  </a:ext>
                </a:extLst>
              </p:cNvPr>
              <p:cNvSpPr txBox="1"/>
              <p:nvPr/>
            </p:nvSpPr>
            <p:spPr>
              <a:xfrm>
                <a:off x="11494853" y="5493362"/>
                <a:ext cx="385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Franklin Gothic Medium" panose="020B0603020102020204" pitchFamily="34" charset="0"/>
                  </a:rPr>
                  <a:t>N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D2F81F1-D671-8AFB-42CA-39EE1A99BADC}"/>
                  </a:ext>
                </a:extLst>
              </p:cNvPr>
              <p:cNvGrpSpPr/>
              <p:nvPr/>
            </p:nvGrpSpPr>
            <p:grpSpPr>
              <a:xfrm rot="20117991">
                <a:off x="10723266" y="5419522"/>
                <a:ext cx="898012" cy="233890"/>
                <a:chOff x="3882418" y="4922818"/>
                <a:chExt cx="941279" cy="233890"/>
              </a:xfrm>
            </p:grpSpPr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0A6EFDE5-3DFA-4437-7BAD-A6D7F81E2C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82009" flipV="1">
                  <a:off x="4290957" y="5085871"/>
                  <a:ext cx="532740" cy="7083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97223905-0405-23E4-C9DE-F1FF61F68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82418" y="4922818"/>
                  <a:ext cx="416570" cy="12617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C520EEF-5ABC-8357-3EDD-0458B10AE0A5}"/>
                  </a:ext>
                </a:extLst>
              </p:cNvPr>
              <p:cNvSpPr txBox="1"/>
              <p:nvPr/>
            </p:nvSpPr>
            <p:spPr>
              <a:xfrm>
                <a:off x="10581370" y="5142417"/>
                <a:ext cx="360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Franklin Gothic Medium" panose="020B0603020102020204" pitchFamily="34" charset="0"/>
                  </a:rPr>
                  <a:t>S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79F5735-9542-4683-CC0C-E659A8F46598}"/>
                  </a:ext>
                </a:extLst>
              </p:cNvPr>
              <p:cNvSpPr txBox="1"/>
              <p:nvPr/>
            </p:nvSpPr>
            <p:spPr>
              <a:xfrm>
                <a:off x="11529749" y="5242520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Franklin Gothic Medium" panose="020B0603020102020204" pitchFamily="34" charset="0"/>
                  </a:rPr>
                  <a:t>W</a:t>
                </a: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342B4DF-833F-8467-2599-1532D0247EEA}"/>
                  </a:ext>
                </a:extLst>
              </p:cNvPr>
              <p:cNvGrpSpPr/>
              <p:nvPr/>
            </p:nvGrpSpPr>
            <p:grpSpPr>
              <a:xfrm>
                <a:off x="10849637" y="5449192"/>
                <a:ext cx="747619" cy="193943"/>
                <a:chOff x="3882418" y="4922818"/>
                <a:chExt cx="747619" cy="193943"/>
              </a:xfrm>
            </p:grpSpPr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45705442-105A-16F7-7AB3-E72C95376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82009" flipV="1">
                  <a:off x="4266495" y="5069224"/>
                  <a:ext cx="363542" cy="4753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261001EE-66BB-55CA-6A9C-98E5DF9C09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82418" y="4922818"/>
                  <a:ext cx="416570" cy="12617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961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16 -0.03681 L -0.21667 -0.04329 C -0.23972 -0.04399 -0.26107 -0.06366 -0.27461 -0.09584 C -0.2905 -0.13195 -0.29558 -0.1713 -0.28998 -0.21158 L -0.26888 -0.39815 " pathEditMode="relative" rAng="13920000" ptsTypes="AAAAA"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ADFD0-F944-CB01-FC5E-22B6A9B64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65" descr="Dim (Medium Sun) outline">
            <a:extLst>
              <a:ext uri="{FF2B5EF4-FFF2-40B4-BE49-F238E27FC236}">
                <a16:creationId xmlns:a16="http://schemas.microsoft.com/office/drawing/2014/main" id="{80EF2DBF-D778-0D38-DDC2-4F019C05D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762" y="1192119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6A2EA0-E547-1682-55B2-B7D1FFF23FB9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3C3C7A-378D-6B94-94DD-4D5A133E2810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310400-4859-0BD0-7CBD-9B55C4C5D9E7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DE1DC4-352C-1EFC-261A-06927239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AA6695-5FF4-0E0F-42AC-3C56C36DA0E0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10E7D4-A439-831E-E5B6-5F8ACF30AF68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1C3C5D-1688-D6DA-A008-E4F0CB3A9D9D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D10549B-22E5-6746-E40D-300E77A30B82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FB04C42-7870-D575-ECA0-0A52CD43F07D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87B557C-DF18-C2E9-6FB6-C733918429C7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2C10B4-02C3-D5DF-5BD0-D1AE2FC78F45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5B06AF-F0C9-27C4-2396-6926747D2C7C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A01C2AA-2C67-A3F8-B234-E3CCA85794D8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C93EDC8-23EA-E94A-A3BA-305E872758D4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958F3D-F97C-6793-CA66-CFB6455D3B0C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87CD44D-26A9-328D-1A50-C9B2762066C7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0880FC2-9E16-8E0C-540A-701A304E124C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01C9142-AE60-40D4-86A2-985B6D277960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97EE6E-E9BB-84F7-106B-9877F6356E19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885AE7E-BAE9-3CCD-6D4A-85BFAAC20168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7679200-B62B-0BC2-8069-F64B991152BB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508EC4B-08C0-528C-46CA-E5195D981935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4EEC393E-6160-04A9-9403-3D0FBB12E5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EA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REEZE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ASICS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4715C-3806-2A7A-2113-181535E59FAE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solidFill>
                <a:srgbClr val="B9B9B9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F82288-2F69-8C5C-C843-FE679165389D}"/>
              </a:ext>
            </a:extLst>
          </p:cNvPr>
          <p:cNvGrpSpPr/>
          <p:nvPr/>
        </p:nvGrpSpPr>
        <p:grpSpPr>
          <a:xfrm>
            <a:off x="3681339" y="3247124"/>
            <a:ext cx="7973870" cy="1871064"/>
            <a:chOff x="3347611" y="3257071"/>
            <a:chExt cx="7973870" cy="1871064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67E0DA5-8C21-93E0-D0EB-FB0C610BD584}"/>
                </a:ext>
              </a:extLst>
            </p:cNvPr>
            <p:cNvSpPr/>
            <p:nvPr/>
          </p:nvSpPr>
          <p:spPr>
            <a:xfrm>
              <a:off x="7452765" y="4337331"/>
              <a:ext cx="3859900" cy="776835"/>
            </a:xfrm>
            <a:custGeom>
              <a:avLst/>
              <a:gdLst>
                <a:gd name="csX0" fmla="*/ 0 w 3859900"/>
                <a:gd name="csY0" fmla="*/ 566442 h 776835"/>
                <a:gd name="csX1" fmla="*/ 0 w 3859900"/>
                <a:gd name="csY1" fmla="*/ 776835 h 776835"/>
                <a:gd name="csX2" fmla="*/ 3859900 w 3859900"/>
                <a:gd name="csY2" fmla="*/ 242761 h 776835"/>
                <a:gd name="csX3" fmla="*/ 3843716 w 3859900"/>
                <a:gd name="csY3" fmla="*/ 0 h 776835"/>
                <a:gd name="csX4" fmla="*/ 0 w 3859900"/>
                <a:gd name="csY4" fmla="*/ 566442 h 7768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59900" h="776835">
                  <a:moveTo>
                    <a:pt x="0" y="566442"/>
                  </a:moveTo>
                  <a:lnTo>
                    <a:pt x="0" y="776835"/>
                  </a:lnTo>
                  <a:lnTo>
                    <a:pt x="3859900" y="242761"/>
                  </a:lnTo>
                  <a:lnTo>
                    <a:pt x="3843716" y="0"/>
                  </a:lnTo>
                  <a:lnTo>
                    <a:pt x="0" y="566442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5AFC276-FF75-DE10-C598-B404DB6BDC1A}"/>
                </a:ext>
              </a:extLst>
            </p:cNvPr>
            <p:cNvSpPr/>
            <p:nvPr/>
          </p:nvSpPr>
          <p:spPr>
            <a:xfrm>
              <a:off x="5448160" y="4359794"/>
              <a:ext cx="1984593" cy="768341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1AC7D17-724D-9A0A-9BDE-3E0C1832E55A}"/>
                </a:ext>
              </a:extLst>
            </p:cNvPr>
            <p:cNvSpPr/>
            <p:nvPr/>
          </p:nvSpPr>
          <p:spPr>
            <a:xfrm>
              <a:off x="3350103" y="3787073"/>
              <a:ext cx="2136297" cy="793019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9343E03-C1C5-41C0-4106-BCA6F6982377}"/>
                </a:ext>
              </a:extLst>
            </p:cNvPr>
            <p:cNvSpPr/>
            <p:nvPr/>
          </p:nvSpPr>
          <p:spPr>
            <a:xfrm>
              <a:off x="3376800" y="3261600"/>
              <a:ext cx="7898400" cy="1641600"/>
            </a:xfrm>
            <a:custGeom>
              <a:avLst/>
              <a:gdLst>
                <a:gd name="csX0" fmla="*/ 0 w 7898400"/>
                <a:gd name="csY0" fmla="*/ 532800 h 1641600"/>
                <a:gd name="csX1" fmla="*/ 4039200 w 7898400"/>
                <a:gd name="csY1" fmla="*/ 1641600 h 1641600"/>
                <a:gd name="csX2" fmla="*/ 7898400 w 7898400"/>
                <a:gd name="csY2" fmla="*/ 1087200 h 1641600"/>
                <a:gd name="csX3" fmla="*/ 3844800 w 7898400"/>
                <a:gd name="csY3" fmla="*/ 0 h 1641600"/>
                <a:gd name="csX4" fmla="*/ 0 w 7898400"/>
                <a:gd name="csY4" fmla="*/ 532800 h 16416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7898400" h="1641600">
                  <a:moveTo>
                    <a:pt x="0" y="532800"/>
                  </a:moveTo>
                  <a:lnTo>
                    <a:pt x="4039200" y="1641600"/>
                  </a:lnTo>
                  <a:lnTo>
                    <a:pt x="7898400" y="1087200"/>
                  </a:lnTo>
                  <a:lnTo>
                    <a:pt x="3844800" y="0"/>
                  </a:lnTo>
                  <a:lnTo>
                    <a:pt x="0" y="53280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FBE37-A5EA-968E-9361-8545E29F75F0}"/>
                </a:ext>
              </a:extLst>
            </p:cNvPr>
            <p:cNvSpPr/>
            <p:nvPr/>
          </p:nvSpPr>
          <p:spPr>
            <a:xfrm>
              <a:off x="6365734" y="3483452"/>
              <a:ext cx="1836697" cy="470006"/>
            </a:xfrm>
            <a:custGeom>
              <a:avLst/>
              <a:gdLst>
                <a:gd name="csX0" fmla="*/ 1327966 w 1390831"/>
                <a:gd name="csY0" fmla="*/ 0 h 405310"/>
                <a:gd name="csX1" fmla="*/ 1190806 w 1390831"/>
                <a:gd name="csY1" fmla="*/ 74295 h 405310"/>
                <a:gd name="csX2" fmla="*/ 922201 w 1390831"/>
                <a:gd name="csY2" fmla="*/ 148590 h 405310"/>
                <a:gd name="csX3" fmla="*/ 665026 w 1390831"/>
                <a:gd name="csY3" fmla="*/ 262890 h 405310"/>
                <a:gd name="csX4" fmla="*/ 282121 w 1390831"/>
                <a:gd name="csY4" fmla="*/ 325755 h 405310"/>
                <a:gd name="csX5" fmla="*/ 7801 w 1390831"/>
                <a:gd name="csY5" fmla="*/ 394335 h 405310"/>
                <a:gd name="csX6" fmla="*/ 104956 w 1390831"/>
                <a:gd name="csY6" fmla="*/ 400050 h 405310"/>
                <a:gd name="csX7" fmla="*/ 413566 w 1390831"/>
                <a:gd name="csY7" fmla="*/ 342900 h 405310"/>
                <a:gd name="csX8" fmla="*/ 670741 w 1390831"/>
                <a:gd name="csY8" fmla="*/ 320040 h 405310"/>
                <a:gd name="csX9" fmla="*/ 887911 w 1390831"/>
                <a:gd name="csY9" fmla="*/ 222885 h 405310"/>
                <a:gd name="csX10" fmla="*/ 1047931 w 1390831"/>
                <a:gd name="csY10" fmla="*/ 154305 h 405310"/>
                <a:gd name="csX11" fmla="*/ 1196521 w 1390831"/>
                <a:gd name="csY11" fmla="*/ 125730 h 405310"/>
                <a:gd name="csX12" fmla="*/ 1390831 w 1390831"/>
                <a:gd name="csY12" fmla="*/ 11430 h 4053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1390831" h="405310">
                  <a:moveTo>
                    <a:pt x="1327966" y="0"/>
                  </a:moveTo>
                  <a:cubicBezTo>
                    <a:pt x="1293199" y="24765"/>
                    <a:pt x="1258433" y="49530"/>
                    <a:pt x="1190806" y="74295"/>
                  </a:cubicBezTo>
                  <a:cubicBezTo>
                    <a:pt x="1123179" y="99060"/>
                    <a:pt x="1009831" y="117158"/>
                    <a:pt x="922201" y="148590"/>
                  </a:cubicBezTo>
                  <a:cubicBezTo>
                    <a:pt x="834571" y="180022"/>
                    <a:pt x="771706" y="233362"/>
                    <a:pt x="665026" y="262890"/>
                  </a:cubicBezTo>
                  <a:cubicBezTo>
                    <a:pt x="558346" y="292418"/>
                    <a:pt x="391659" y="303847"/>
                    <a:pt x="282121" y="325755"/>
                  </a:cubicBezTo>
                  <a:cubicBezTo>
                    <a:pt x="172583" y="347663"/>
                    <a:pt x="37328" y="381953"/>
                    <a:pt x="7801" y="394335"/>
                  </a:cubicBezTo>
                  <a:cubicBezTo>
                    <a:pt x="-21726" y="406717"/>
                    <a:pt x="37328" y="408623"/>
                    <a:pt x="104956" y="400050"/>
                  </a:cubicBezTo>
                  <a:cubicBezTo>
                    <a:pt x="172583" y="391478"/>
                    <a:pt x="319269" y="356235"/>
                    <a:pt x="413566" y="342900"/>
                  </a:cubicBezTo>
                  <a:cubicBezTo>
                    <a:pt x="507863" y="329565"/>
                    <a:pt x="591683" y="340043"/>
                    <a:pt x="670741" y="320040"/>
                  </a:cubicBezTo>
                  <a:cubicBezTo>
                    <a:pt x="749799" y="300037"/>
                    <a:pt x="825046" y="250507"/>
                    <a:pt x="887911" y="222885"/>
                  </a:cubicBezTo>
                  <a:cubicBezTo>
                    <a:pt x="950776" y="195263"/>
                    <a:pt x="996496" y="170497"/>
                    <a:pt x="1047931" y="154305"/>
                  </a:cubicBezTo>
                  <a:cubicBezTo>
                    <a:pt x="1099366" y="138113"/>
                    <a:pt x="1139371" y="149542"/>
                    <a:pt x="1196521" y="125730"/>
                  </a:cubicBezTo>
                  <a:cubicBezTo>
                    <a:pt x="1253671" y="101918"/>
                    <a:pt x="1322251" y="56674"/>
                    <a:pt x="1390831" y="11430"/>
                  </a:cubicBezTo>
                </a:path>
              </a:pathLst>
            </a:custGeom>
            <a:solidFill>
              <a:srgbClr val="13501B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A4C1619-9203-F612-2B89-6406720D122A}"/>
                </a:ext>
              </a:extLst>
            </p:cNvPr>
            <p:cNvSpPr/>
            <p:nvPr/>
          </p:nvSpPr>
          <p:spPr>
            <a:xfrm>
              <a:off x="5457213" y="3618481"/>
              <a:ext cx="5806315" cy="1281704"/>
            </a:xfrm>
            <a:custGeom>
              <a:avLst/>
              <a:gdLst>
                <a:gd name="csX0" fmla="*/ 3100759 w 6067105"/>
                <a:gd name="csY0" fmla="*/ 0 h 1281704"/>
                <a:gd name="csX1" fmla="*/ 2479750 w 6067105"/>
                <a:gd name="csY1" fmla="*/ 97797 h 1281704"/>
                <a:gd name="csX2" fmla="*/ 2372173 w 6067105"/>
                <a:gd name="csY2" fmla="*/ 141806 h 1281704"/>
                <a:gd name="csX3" fmla="*/ 2352614 w 6067105"/>
                <a:gd name="csY3" fmla="*/ 200484 h 1281704"/>
                <a:gd name="csX4" fmla="*/ 2333055 w 6067105"/>
                <a:gd name="csY4" fmla="*/ 264052 h 1281704"/>
                <a:gd name="csX5" fmla="*/ 2024995 w 6067105"/>
                <a:gd name="csY5" fmla="*/ 342289 h 1281704"/>
                <a:gd name="csX6" fmla="*/ 1746274 w 6067105"/>
                <a:gd name="csY6" fmla="*/ 327620 h 1281704"/>
                <a:gd name="csX7" fmla="*/ 1526231 w 6067105"/>
                <a:gd name="csY7" fmla="*/ 415637 h 1281704"/>
                <a:gd name="csX8" fmla="*/ 1433324 w 6067105"/>
                <a:gd name="csY8" fmla="*/ 498764 h 1281704"/>
                <a:gd name="csX9" fmla="*/ 1521341 w 6067105"/>
                <a:gd name="csY9" fmla="*/ 616120 h 1281704"/>
                <a:gd name="csX10" fmla="*/ 1809842 w 6067105"/>
                <a:gd name="csY10" fmla="*/ 635679 h 1281704"/>
                <a:gd name="csX11" fmla="*/ 1961427 w 6067105"/>
                <a:gd name="csY11" fmla="*/ 738366 h 1281704"/>
                <a:gd name="csX12" fmla="*/ 1785393 w 6067105"/>
                <a:gd name="csY12" fmla="*/ 889951 h 1281704"/>
                <a:gd name="csX13" fmla="*/ 1438214 w 6067105"/>
                <a:gd name="csY13" fmla="*/ 929070 h 1281704"/>
                <a:gd name="csX14" fmla="*/ 1135044 w 6067105"/>
                <a:gd name="csY14" fmla="*/ 738366 h 1281704"/>
                <a:gd name="csX15" fmla="*/ 1110595 w 6067105"/>
                <a:gd name="csY15" fmla="*/ 650349 h 1281704"/>
                <a:gd name="csX16" fmla="*/ 1286629 w 6067105"/>
                <a:gd name="csY16" fmla="*/ 557442 h 1281704"/>
                <a:gd name="csX17" fmla="*/ 1193722 w 6067105"/>
                <a:gd name="csY17" fmla="*/ 479205 h 1281704"/>
                <a:gd name="csX18" fmla="*/ 807425 w 6067105"/>
                <a:gd name="csY18" fmla="*/ 469425 h 1281704"/>
                <a:gd name="csX19" fmla="*/ 323331 w 6067105"/>
                <a:gd name="csY19" fmla="*/ 586781 h 1281704"/>
                <a:gd name="csX20" fmla="*/ 10381 w 6067105"/>
                <a:gd name="csY20" fmla="*/ 767705 h 1281704"/>
                <a:gd name="csX21" fmla="*/ 69059 w 6067105"/>
                <a:gd name="csY21" fmla="*/ 772595 h 1281704"/>
                <a:gd name="csX22" fmla="*/ 1883189 w 6067105"/>
                <a:gd name="csY22" fmla="*/ 1246909 h 1281704"/>
                <a:gd name="csX23" fmla="*/ 1829401 w 6067105"/>
                <a:gd name="csY23" fmla="*/ 1242020 h 1281704"/>
                <a:gd name="csX24" fmla="*/ 1971206 w 6067105"/>
                <a:gd name="csY24" fmla="*/ 1281138 h 1281704"/>
                <a:gd name="csX25" fmla="*/ 2528648 w 6067105"/>
                <a:gd name="csY25" fmla="*/ 1207791 h 1281704"/>
                <a:gd name="csX26" fmla="*/ 5839070 w 6067105"/>
                <a:gd name="csY26" fmla="*/ 748146 h 1281704"/>
                <a:gd name="csX27" fmla="*/ 5785281 w 6067105"/>
                <a:gd name="csY27" fmla="*/ 713917 h 1281704"/>
                <a:gd name="csX28" fmla="*/ 3100759 w 6067105"/>
                <a:gd name="csY28" fmla="*/ 0 h 1281704"/>
                <a:gd name="csX0" fmla="*/ 3100759 w 6037138"/>
                <a:gd name="csY0" fmla="*/ 0 h 1281704"/>
                <a:gd name="csX1" fmla="*/ 2479750 w 6037138"/>
                <a:gd name="csY1" fmla="*/ 97797 h 1281704"/>
                <a:gd name="csX2" fmla="*/ 2372173 w 6037138"/>
                <a:gd name="csY2" fmla="*/ 141806 h 1281704"/>
                <a:gd name="csX3" fmla="*/ 2352614 w 6037138"/>
                <a:gd name="csY3" fmla="*/ 200484 h 1281704"/>
                <a:gd name="csX4" fmla="*/ 2333055 w 6037138"/>
                <a:gd name="csY4" fmla="*/ 264052 h 1281704"/>
                <a:gd name="csX5" fmla="*/ 2024995 w 6037138"/>
                <a:gd name="csY5" fmla="*/ 342289 h 1281704"/>
                <a:gd name="csX6" fmla="*/ 1746274 w 6037138"/>
                <a:gd name="csY6" fmla="*/ 327620 h 1281704"/>
                <a:gd name="csX7" fmla="*/ 1526231 w 6037138"/>
                <a:gd name="csY7" fmla="*/ 415637 h 1281704"/>
                <a:gd name="csX8" fmla="*/ 1433324 w 6037138"/>
                <a:gd name="csY8" fmla="*/ 498764 h 1281704"/>
                <a:gd name="csX9" fmla="*/ 1521341 w 6037138"/>
                <a:gd name="csY9" fmla="*/ 616120 h 1281704"/>
                <a:gd name="csX10" fmla="*/ 1809842 w 6037138"/>
                <a:gd name="csY10" fmla="*/ 635679 h 1281704"/>
                <a:gd name="csX11" fmla="*/ 1961427 w 6037138"/>
                <a:gd name="csY11" fmla="*/ 738366 h 1281704"/>
                <a:gd name="csX12" fmla="*/ 1785393 w 6037138"/>
                <a:gd name="csY12" fmla="*/ 889951 h 1281704"/>
                <a:gd name="csX13" fmla="*/ 1438214 w 6037138"/>
                <a:gd name="csY13" fmla="*/ 929070 h 1281704"/>
                <a:gd name="csX14" fmla="*/ 1135044 w 6037138"/>
                <a:gd name="csY14" fmla="*/ 738366 h 1281704"/>
                <a:gd name="csX15" fmla="*/ 1110595 w 6037138"/>
                <a:gd name="csY15" fmla="*/ 650349 h 1281704"/>
                <a:gd name="csX16" fmla="*/ 1286629 w 6037138"/>
                <a:gd name="csY16" fmla="*/ 557442 h 1281704"/>
                <a:gd name="csX17" fmla="*/ 1193722 w 6037138"/>
                <a:gd name="csY17" fmla="*/ 479205 h 1281704"/>
                <a:gd name="csX18" fmla="*/ 807425 w 6037138"/>
                <a:gd name="csY18" fmla="*/ 469425 h 1281704"/>
                <a:gd name="csX19" fmla="*/ 323331 w 6037138"/>
                <a:gd name="csY19" fmla="*/ 586781 h 1281704"/>
                <a:gd name="csX20" fmla="*/ 10381 w 6037138"/>
                <a:gd name="csY20" fmla="*/ 767705 h 1281704"/>
                <a:gd name="csX21" fmla="*/ 69059 w 6037138"/>
                <a:gd name="csY21" fmla="*/ 772595 h 1281704"/>
                <a:gd name="csX22" fmla="*/ 1883189 w 6037138"/>
                <a:gd name="csY22" fmla="*/ 1246909 h 1281704"/>
                <a:gd name="csX23" fmla="*/ 1829401 w 6037138"/>
                <a:gd name="csY23" fmla="*/ 1242020 h 1281704"/>
                <a:gd name="csX24" fmla="*/ 1971206 w 6037138"/>
                <a:gd name="csY24" fmla="*/ 1281138 h 1281704"/>
                <a:gd name="csX25" fmla="*/ 2528648 w 6037138"/>
                <a:gd name="csY25" fmla="*/ 1207791 h 1281704"/>
                <a:gd name="csX26" fmla="*/ 5839070 w 6037138"/>
                <a:gd name="csY26" fmla="*/ 748146 h 1281704"/>
                <a:gd name="csX27" fmla="*/ 5637000 w 6037138"/>
                <a:gd name="csY27" fmla="*/ 671551 h 1281704"/>
                <a:gd name="csX28" fmla="*/ 3100759 w 6037138"/>
                <a:gd name="csY28" fmla="*/ 0 h 1281704"/>
                <a:gd name="csX0" fmla="*/ 3100759 w 5971310"/>
                <a:gd name="csY0" fmla="*/ 0 h 1281704"/>
                <a:gd name="csX1" fmla="*/ 2479750 w 5971310"/>
                <a:gd name="csY1" fmla="*/ 97797 h 1281704"/>
                <a:gd name="csX2" fmla="*/ 2372173 w 5971310"/>
                <a:gd name="csY2" fmla="*/ 141806 h 1281704"/>
                <a:gd name="csX3" fmla="*/ 2352614 w 5971310"/>
                <a:gd name="csY3" fmla="*/ 200484 h 1281704"/>
                <a:gd name="csX4" fmla="*/ 2333055 w 5971310"/>
                <a:gd name="csY4" fmla="*/ 264052 h 1281704"/>
                <a:gd name="csX5" fmla="*/ 2024995 w 5971310"/>
                <a:gd name="csY5" fmla="*/ 342289 h 1281704"/>
                <a:gd name="csX6" fmla="*/ 1746274 w 5971310"/>
                <a:gd name="csY6" fmla="*/ 327620 h 1281704"/>
                <a:gd name="csX7" fmla="*/ 1526231 w 5971310"/>
                <a:gd name="csY7" fmla="*/ 415637 h 1281704"/>
                <a:gd name="csX8" fmla="*/ 1433324 w 5971310"/>
                <a:gd name="csY8" fmla="*/ 498764 h 1281704"/>
                <a:gd name="csX9" fmla="*/ 1521341 w 5971310"/>
                <a:gd name="csY9" fmla="*/ 616120 h 1281704"/>
                <a:gd name="csX10" fmla="*/ 1809842 w 5971310"/>
                <a:gd name="csY10" fmla="*/ 635679 h 1281704"/>
                <a:gd name="csX11" fmla="*/ 1961427 w 5971310"/>
                <a:gd name="csY11" fmla="*/ 738366 h 1281704"/>
                <a:gd name="csX12" fmla="*/ 1785393 w 5971310"/>
                <a:gd name="csY12" fmla="*/ 889951 h 1281704"/>
                <a:gd name="csX13" fmla="*/ 1438214 w 5971310"/>
                <a:gd name="csY13" fmla="*/ 929070 h 1281704"/>
                <a:gd name="csX14" fmla="*/ 1135044 w 5971310"/>
                <a:gd name="csY14" fmla="*/ 738366 h 1281704"/>
                <a:gd name="csX15" fmla="*/ 1110595 w 5971310"/>
                <a:gd name="csY15" fmla="*/ 650349 h 1281704"/>
                <a:gd name="csX16" fmla="*/ 1286629 w 5971310"/>
                <a:gd name="csY16" fmla="*/ 557442 h 1281704"/>
                <a:gd name="csX17" fmla="*/ 1193722 w 5971310"/>
                <a:gd name="csY17" fmla="*/ 479205 h 1281704"/>
                <a:gd name="csX18" fmla="*/ 807425 w 5971310"/>
                <a:gd name="csY18" fmla="*/ 469425 h 1281704"/>
                <a:gd name="csX19" fmla="*/ 323331 w 5971310"/>
                <a:gd name="csY19" fmla="*/ 586781 h 1281704"/>
                <a:gd name="csX20" fmla="*/ 10381 w 5971310"/>
                <a:gd name="csY20" fmla="*/ 767705 h 1281704"/>
                <a:gd name="csX21" fmla="*/ 69059 w 5971310"/>
                <a:gd name="csY21" fmla="*/ 772595 h 1281704"/>
                <a:gd name="csX22" fmla="*/ 1883189 w 5971310"/>
                <a:gd name="csY22" fmla="*/ 1246909 h 1281704"/>
                <a:gd name="csX23" fmla="*/ 1829401 w 5971310"/>
                <a:gd name="csY23" fmla="*/ 1242020 h 1281704"/>
                <a:gd name="csX24" fmla="*/ 1971206 w 5971310"/>
                <a:gd name="csY24" fmla="*/ 1281138 h 1281704"/>
                <a:gd name="csX25" fmla="*/ 2528648 w 5971310"/>
                <a:gd name="csY25" fmla="*/ 1207791 h 1281704"/>
                <a:gd name="csX26" fmla="*/ 5757868 w 5971310"/>
                <a:gd name="csY26" fmla="*/ 758738 h 1281704"/>
                <a:gd name="csX27" fmla="*/ 5637000 w 5971310"/>
                <a:gd name="csY27" fmla="*/ 671551 h 1281704"/>
                <a:gd name="csX28" fmla="*/ 3100759 w 5971310"/>
                <a:gd name="csY28" fmla="*/ 0 h 1281704"/>
                <a:gd name="csX0" fmla="*/ 3100759 w 5806315"/>
                <a:gd name="csY0" fmla="*/ 0 h 1281704"/>
                <a:gd name="csX1" fmla="*/ 2479750 w 5806315"/>
                <a:gd name="csY1" fmla="*/ 97797 h 1281704"/>
                <a:gd name="csX2" fmla="*/ 2372173 w 5806315"/>
                <a:gd name="csY2" fmla="*/ 141806 h 1281704"/>
                <a:gd name="csX3" fmla="*/ 2352614 w 5806315"/>
                <a:gd name="csY3" fmla="*/ 200484 h 1281704"/>
                <a:gd name="csX4" fmla="*/ 2333055 w 5806315"/>
                <a:gd name="csY4" fmla="*/ 264052 h 1281704"/>
                <a:gd name="csX5" fmla="*/ 2024995 w 5806315"/>
                <a:gd name="csY5" fmla="*/ 342289 h 1281704"/>
                <a:gd name="csX6" fmla="*/ 1746274 w 5806315"/>
                <a:gd name="csY6" fmla="*/ 327620 h 1281704"/>
                <a:gd name="csX7" fmla="*/ 1526231 w 5806315"/>
                <a:gd name="csY7" fmla="*/ 415637 h 1281704"/>
                <a:gd name="csX8" fmla="*/ 1433324 w 5806315"/>
                <a:gd name="csY8" fmla="*/ 498764 h 1281704"/>
                <a:gd name="csX9" fmla="*/ 1521341 w 5806315"/>
                <a:gd name="csY9" fmla="*/ 616120 h 1281704"/>
                <a:gd name="csX10" fmla="*/ 1809842 w 5806315"/>
                <a:gd name="csY10" fmla="*/ 635679 h 1281704"/>
                <a:gd name="csX11" fmla="*/ 1961427 w 5806315"/>
                <a:gd name="csY11" fmla="*/ 738366 h 1281704"/>
                <a:gd name="csX12" fmla="*/ 1785393 w 5806315"/>
                <a:gd name="csY12" fmla="*/ 889951 h 1281704"/>
                <a:gd name="csX13" fmla="*/ 1438214 w 5806315"/>
                <a:gd name="csY13" fmla="*/ 929070 h 1281704"/>
                <a:gd name="csX14" fmla="*/ 1135044 w 5806315"/>
                <a:gd name="csY14" fmla="*/ 738366 h 1281704"/>
                <a:gd name="csX15" fmla="*/ 1110595 w 5806315"/>
                <a:gd name="csY15" fmla="*/ 650349 h 1281704"/>
                <a:gd name="csX16" fmla="*/ 1286629 w 5806315"/>
                <a:gd name="csY16" fmla="*/ 557442 h 1281704"/>
                <a:gd name="csX17" fmla="*/ 1193722 w 5806315"/>
                <a:gd name="csY17" fmla="*/ 479205 h 1281704"/>
                <a:gd name="csX18" fmla="*/ 807425 w 5806315"/>
                <a:gd name="csY18" fmla="*/ 469425 h 1281704"/>
                <a:gd name="csX19" fmla="*/ 323331 w 5806315"/>
                <a:gd name="csY19" fmla="*/ 586781 h 1281704"/>
                <a:gd name="csX20" fmla="*/ 10381 w 5806315"/>
                <a:gd name="csY20" fmla="*/ 767705 h 1281704"/>
                <a:gd name="csX21" fmla="*/ 69059 w 5806315"/>
                <a:gd name="csY21" fmla="*/ 772595 h 1281704"/>
                <a:gd name="csX22" fmla="*/ 1883189 w 5806315"/>
                <a:gd name="csY22" fmla="*/ 1246909 h 1281704"/>
                <a:gd name="csX23" fmla="*/ 1829401 w 5806315"/>
                <a:gd name="csY23" fmla="*/ 1242020 h 1281704"/>
                <a:gd name="csX24" fmla="*/ 1971206 w 5806315"/>
                <a:gd name="csY24" fmla="*/ 1281138 h 1281704"/>
                <a:gd name="csX25" fmla="*/ 2528648 w 5806315"/>
                <a:gd name="csY25" fmla="*/ 1207791 h 1281704"/>
                <a:gd name="csX26" fmla="*/ 5757868 w 5806315"/>
                <a:gd name="csY26" fmla="*/ 758738 h 1281704"/>
                <a:gd name="csX27" fmla="*/ 5637000 w 5806315"/>
                <a:gd name="csY27" fmla="*/ 671551 h 1281704"/>
                <a:gd name="csX28" fmla="*/ 3100759 w 5806315"/>
                <a:gd name="csY28" fmla="*/ 0 h 12817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5806315" h="1281704">
                  <a:moveTo>
                    <a:pt x="3100759" y="0"/>
                  </a:moveTo>
                  <a:lnTo>
                    <a:pt x="2479750" y="97797"/>
                  </a:lnTo>
                  <a:cubicBezTo>
                    <a:pt x="2358319" y="121431"/>
                    <a:pt x="2393362" y="124691"/>
                    <a:pt x="2372173" y="141806"/>
                  </a:cubicBezTo>
                  <a:cubicBezTo>
                    <a:pt x="2350984" y="158921"/>
                    <a:pt x="2359134" y="180110"/>
                    <a:pt x="2352614" y="200484"/>
                  </a:cubicBezTo>
                  <a:cubicBezTo>
                    <a:pt x="2346094" y="220858"/>
                    <a:pt x="2387658" y="240418"/>
                    <a:pt x="2333055" y="264052"/>
                  </a:cubicBezTo>
                  <a:cubicBezTo>
                    <a:pt x="2278452" y="287686"/>
                    <a:pt x="2122792" y="331694"/>
                    <a:pt x="2024995" y="342289"/>
                  </a:cubicBezTo>
                  <a:cubicBezTo>
                    <a:pt x="1927198" y="352884"/>
                    <a:pt x="1829401" y="315395"/>
                    <a:pt x="1746274" y="327620"/>
                  </a:cubicBezTo>
                  <a:cubicBezTo>
                    <a:pt x="1663147" y="339845"/>
                    <a:pt x="1578389" y="387113"/>
                    <a:pt x="1526231" y="415637"/>
                  </a:cubicBezTo>
                  <a:cubicBezTo>
                    <a:pt x="1474073" y="444161"/>
                    <a:pt x="1434139" y="465350"/>
                    <a:pt x="1433324" y="498764"/>
                  </a:cubicBezTo>
                  <a:cubicBezTo>
                    <a:pt x="1432509" y="532178"/>
                    <a:pt x="1458588" y="593301"/>
                    <a:pt x="1521341" y="616120"/>
                  </a:cubicBezTo>
                  <a:cubicBezTo>
                    <a:pt x="1584094" y="638939"/>
                    <a:pt x="1736494" y="615305"/>
                    <a:pt x="1809842" y="635679"/>
                  </a:cubicBezTo>
                  <a:cubicBezTo>
                    <a:pt x="1883190" y="656053"/>
                    <a:pt x="1965502" y="695987"/>
                    <a:pt x="1961427" y="738366"/>
                  </a:cubicBezTo>
                  <a:cubicBezTo>
                    <a:pt x="1957352" y="780745"/>
                    <a:pt x="1872595" y="858167"/>
                    <a:pt x="1785393" y="889951"/>
                  </a:cubicBezTo>
                  <a:cubicBezTo>
                    <a:pt x="1698191" y="921735"/>
                    <a:pt x="1546605" y="954334"/>
                    <a:pt x="1438214" y="929070"/>
                  </a:cubicBezTo>
                  <a:cubicBezTo>
                    <a:pt x="1329822" y="903806"/>
                    <a:pt x="1189647" y="784820"/>
                    <a:pt x="1135044" y="738366"/>
                  </a:cubicBezTo>
                  <a:cubicBezTo>
                    <a:pt x="1080441" y="691913"/>
                    <a:pt x="1085331" y="680503"/>
                    <a:pt x="1110595" y="650349"/>
                  </a:cubicBezTo>
                  <a:cubicBezTo>
                    <a:pt x="1135859" y="620195"/>
                    <a:pt x="1272774" y="585966"/>
                    <a:pt x="1286629" y="557442"/>
                  </a:cubicBezTo>
                  <a:cubicBezTo>
                    <a:pt x="1300484" y="528918"/>
                    <a:pt x="1273589" y="493874"/>
                    <a:pt x="1193722" y="479205"/>
                  </a:cubicBezTo>
                  <a:cubicBezTo>
                    <a:pt x="1113855" y="464536"/>
                    <a:pt x="952490" y="451496"/>
                    <a:pt x="807425" y="469425"/>
                  </a:cubicBezTo>
                  <a:cubicBezTo>
                    <a:pt x="662360" y="487354"/>
                    <a:pt x="456172" y="537068"/>
                    <a:pt x="323331" y="586781"/>
                  </a:cubicBezTo>
                  <a:cubicBezTo>
                    <a:pt x="190490" y="636494"/>
                    <a:pt x="52760" y="736736"/>
                    <a:pt x="10381" y="767705"/>
                  </a:cubicBezTo>
                  <a:cubicBezTo>
                    <a:pt x="-31998" y="798674"/>
                    <a:pt x="69059" y="772595"/>
                    <a:pt x="69059" y="772595"/>
                  </a:cubicBezTo>
                  <a:lnTo>
                    <a:pt x="1883189" y="1246909"/>
                  </a:lnTo>
                  <a:cubicBezTo>
                    <a:pt x="2176579" y="1325146"/>
                    <a:pt x="1814731" y="1236315"/>
                    <a:pt x="1829401" y="1242020"/>
                  </a:cubicBezTo>
                  <a:cubicBezTo>
                    <a:pt x="1844070" y="1247725"/>
                    <a:pt x="1854665" y="1286843"/>
                    <a:pt x="1971206" y="1281138"/>
                  </a:cubicBezTo>
                  <a:cubicBezTo>
                    <a:pt x="2087747" y="1275433"/>
                    <a:pt x="2528648" y="1207791"/>
                    <a:pt x="2528648" y="1207791"/>
                  </a:cubicBezTo>
                  <a:lnTo>
                    <a:pt x="5757868" y="758738"/>
                  </a:lnTo>
                  <a:cubicBezTo>
                    <a:pt x="5915816" y="725853"/>
                    <a:pt x="5637000" y="671551"/>
                    <a:pt x="5637000" y="671551"/>
                  </a:cubicBezTo>
                  <a:lnTo>
                    <a:pt x="3100759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53E443-F07F-F87C-8460-D0A7CC9335F4}"/>
                </a:ext>
              </a:extLst>
            </p:cNvPr>
            <p:cNvCxnSpPr>
              <a:cxnSpLocks/>
            </p:cNvCxnSpPr>
            <p:nvPr/>
          </p:nvCxnSpPr>
          <p:spPr>
            <a:xfrm>
              <a:off x="3347611" y="3809506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53754D-5E22-DBD1-237F-9EA54E5EB2E3}"/>
                </a:ext>
              </a:extLst>
            </p:cNvPr>
            <p:cNvGrpSpPr/>
            <p:nvPr/>
          </p:nvGrpSpPr>
          <p:grpSpPr>
            <a:xfrm rot="10800000">
              <a:off x="3372418" y="3257071"/>
              <a:ext cx="7940010" cy="1095816"/>
              <a:chOff x="555281" y="4686208"/>
              <a:chExt cx="7940010" cy="109581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45788DC-8110-EBA5-57BE-5667DDA0A6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235" y="5236523"/>
                <a:ext cx="3877056" cy="536448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AE937CD-4233-3959-BA7A-05A6D6C2243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55281" y="4686208"/>
                <a:ext cx="4072007" cy="1095816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671ED6-A6E4-F948-88A1-C37007C09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5372" y="4359794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52BB74C-75E8-9435-E4CE-34A7D4A54EAA}"/>
                </a:ext>
              </a:extLst>
            </p:cNvPr>
            <p:cNvSpPr/>
            <p:nvPr/>
          </p:nvSpPr>
          <p:spPr>
            <a:xfrm>
              <a:off x="5478294" y="3630099"/>
              <a:ext cx="3121335" cy="910686"/>
            </a:xfrm>
            <a:custGeom>
              <a:avLst/>
              <a:gdLst>
                <a:gd name="csX0" fmla="*/ 3121335 w 3121335"/>
                <a:gd name="csY0" fmla="*/ 0 h 910686"/>
                <a:gd name="csX1" fmla="*/ 2461317 w 3121335"/>
                <a:gd name="csY1" fmla="*/ 82503 h 910686"/>
                <a:gd name="csX2" fmla="*/ 2323813 w 3121335"/>
                <a:gd name="csY2" fmla="*/ 165005 h 910686"/>
                <a:gd name="csX3" fmla="*/ 2310063 w 3121335"/>
                <a:gd name="csY3" fmla="*/ 247507 h 910686"/>
                <a:gd name="csX4" fmla="*/ 1980054 w 3121335"/>
                <a:gd name="csY4" fmla="*/ 330009 h 910686"/>
                <a:gd name="csX5" fmla="*/ 1670670 w 3121335"/>
                <a:gd name="csY5" fmla="*/ 323134 h 910686"/>
                <a:gd name="csX6" fmla="*/ 1423164 w 3121335"/>
                <a:gd name="csY6" fmla="*/ 474388 h 910686"/>
                <a:gd name="csX7" fmla="*/ 1505666 w 3121335"/>
                <a:gd name="csY7" fmla="*/ 605017 h 910686"/>
                <a:gd name="csX8" fmla="*/ 1808174 w 3121335"/>
                <a:gd name="csY8" fmla="*/ 632518 h 910686"/>
                <a:gd name="csX9" fmla="*/ 1938803 w 3121335"/>
                <a:gd name="csY9" fmla="*/ 742521 h 910686"/>
                <a:gd name="csX10" fmla="*/ 1725672 w 3121335"/>
                <a:gd name="csY10" fmla="*/ 880024 h 910686"/>
                <a:gd name="csX11" fmla="*/ 1354412 w 3121335"/>
                <a:gd name="csY11" fmla="*/ 893775 h 910686"/>
                <a:gd name="csX12" fmla="*/ 1093155 w 3121335"/>
                <a:gd name="csY12" fmla="*/ 680644 h 910686"/>
                <a:gd name="csX13" fmla="*/ 1265034 w 3121335"/>
                <a:gd name="csY13" fmla="*/ 543140 h 910686"/>
                <a:gd name="csX14" fmla="*/ 1058779 w 3121335"/>
                <a:gd name="csY14" fmla="*/ 446887 h 910686"/>
                <a:gd name="csX15" fmla="*/ 481263 w 3121335"/>
                <a:gd name="csY15" fmla="*/ 515639 h 910686"/>
                <a:gd name="csX16" fmla="*/ 0 w 3121335"/>
                <a:gd name="csY16" fmla="*/ 742521 h 9106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3121335" h="910686">
                  <a:moveTo>
                    <a:pt x="3121335" y="0"/>
                  </a:moveTo>
                  <a:cubicBezTo>
                    <a:pt x="2857786" y="27501"/>
                    <a:pt x="2594237" y="55002"/>
                    <a:pt x="2461317" y="82503"/>
                  </a:cubicBezTo>
                  <a:cubicBezTo>
                    <a:pt x="2328397" y="110004"/>
                    <a:pt x="2349022" y="137504"/>
                    <a:pt x="2323813" y="165005"/>
                  </a:cubicBezTo>
                  <a:cubicBezTo>
                    <a:pt x="2298604" y="192506"/>
                    <a:pt x="2367356" y="220006"/>
                    <a:pt x="2310063" y="247507"/>
                  </a:cubicBezTo>
                  <a:cubicBezTo>
                    <a:pt x="2252770" y="275008"/>
                    <a:pt x="2086619" y="317405"/>
                    <a:pt x="1980054" y="330009"/>
                  </a:cubicBezTo>
                  <a:cubicBezTo>
                    <a:pt x="1873489" y="342613"/>
                    <a:pt x="1763485" y="299071"/>
                    <a:pt x="1670670" y="323134"/>
                  </a:cubicBezTo>
                  <a:cubicBezTo>
                    <a:pt x="1577855" y="347197"/>
                    <a:pt x="1450665" y="427408"/>
                    <a:pt x="1423164" y="474388"/>
                  </a:cubicBezTo>
                  <a:cubicBezTo>
                    <a:pt x="1395663" y="521368"/>
                    <a:pt x="1441498" y="578662"/>
                    <a:pt x="1505666" y="605017"/>
                  </a:cubicBezTo>
                  <a:cubicBezTo>
                    <a:pt x="1569834" y="631372"/>
                    <a:pt x="1735985" y="609601"/>
                    <a:pt x="1808174" y="632518"/>
                  </a:cubicBezTo>
                  <a:cubicBezTo>
                    <a:pt x="1880363" y="655435"/>
                    <a:pt x="1952553" y="701270"/>
                    <a:pt x="1938803" y="742521"/>
                  </a:cubicBezTo>
                  <a:cubicBezTo>
                    <a:pt x="1925053" y="783772"/>
                    <a:pt x="1823070" y="854815"/>
                    <a:pt x="1725672" y="880024"/>
                  </a:cubicBezTo>
                  <a:cubicBezTo>
                    <a:pt x="1628274" y="905233"/>
                    <a:pt x="1459831" y="927005"/>
                    <a:pt x="1354412" y="893775"/>
                  </a:cubicBezTo>
                  <a:cubicBezTo>
                    <a:pt x="1248993" y="860545"/>
                    <a:pt x="1108051" y="739083"/>
                    <a:pt x="1093155" y="680644"/>
                  </a:cubicBezTo>
                  <a:cubicBezTo>
                    <a:pt x="1078259" y="622205"/>
                    <a:pt x="1270763" y="582099"/>
                    <a:pt x="1265034" y="543140"/>
                  </a:cubicBezTo>
                  <a:cubicBezTo>
                    <a:pt x="1259305" y="504181"/>
                    <a:pt x="1189407" y="451470"/>
                    <a:pt x="1058779" y="446887"/>
                  </a:cubicBezTo>
                  <a:cubicBezTo>
                    <a:pt x="928151" y="442304"/>
                    <a:pt x="657726" y="466367"/>
                    <a:pt x="481263" y="515639"/>
                  </a:cubicBezTo>
                  <a:cubicBezTo>
                    <a:pt x="304800" y="564911"/>
                    <a:pt x="152400" y="653716"/>
                    <a:pt x="0" y="7425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C32BDAD-907C-31AA-D0C3-E1BC9F2C2E33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64" y="4027749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8E935B-A167-D035-8698-F0F5EE61C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425" y="4578037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E88333F-E568-C30A-359F-DD67CD3B5B16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48" y="3793289"/>
              <a:ext cx="0" cy="2634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67E097-04E1-4E5E-9388-B34C42002232}"/>
                </a:ext>
              </a:extLst>
            </p:cNvPr>
            <p:cNvCxnSpPr/>
            <p:nvPr/>
          </p:nvCxnSpPr>
          <p:spPr>
            <a:xfrm>
              <a:off x="7444425" y="4905295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C9E7F30-C9E1-DF5A-1D69-6E78600B43E7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336" y="4324390"/>
              <a:ext cx="9598" cy="273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C3A4CF-E068-D71D-C619-12F8F9B256D8}"/>
                </a:ext>
              </a:extLst>
            </p:cNvPr>
            <p:cNvCxnSpPr/>
            <p:nvPr/>
          </p:nvCxnSpPr>
          <p:spPr>
            <a:xfrm>
              <a:off x="5478294" y="4379536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AEA8EB-C7B0-68DD-F3F9-035BFE62D861}"/>
              </a:ext>
            </a:extLst>
          </p:cNvPr>
          <p:cNvGrpSpPr/>
          <p:nvPr/>
        </p:nvGrpSpPr>
        <p:grpSpPr>
          <a:xfrm>
            <a:off x="7481361" y="3332333"/>
            <a:ext cx="450530" cy="1179749"/>
            <a:chOff x="8086297" y="4127005"/>
            <a:chExt cx="450530" cy="1179749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069A78D-9AA6-1E9B-0C19-FCDDFE5E738B}"/>
                </a:ext>
              </a:extLst>
            </p:cNvPr>
            <p:cNvSpPr/>
            <p:nvPr/>
          </p:nvSpPr>
          <p:spPr>
            <a:xfrm>
              <a:off x="8270820" y="4259350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026219-85EA-C8D3-C21E-27AF5D01B446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 flipV="1">
              <a:off x="8086297" y="4127005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8D4A0E1-7255-226B-E725-16731299C5A2}"/>
              </a:ext>
            </a:extLst>
          </p:cNvPr>
          <p:cNvGrpSpPr/>
          <p:nvPr/>
        </p:nvGrpSpPr>
        <p:grpSpPr>
          <a:xfrm>
            <a:off x="8370605" y="3078738"/>
            <a:ext cx="449174" cy="1179278"/>
            <a:chOff x="8832990" y="3632762"/>
            <a:chExt cx="449174" cy="117927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20EFBEC-9CF6-CB53-BFBE-EF048E4B81F0}"/>
                </a:ext>
              </a:extLst>
            </p:cNvPr>
            <p:cNvSpPr/>
            <p:nvPr/>
          </p:nvSpPr>
          <p:spPr>
            <a:xfrm>
              <a:off x="9016157" y="3764636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4542D1-2FFD-7AD3-9D65-024D27D75C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32990" y="3632762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AD4CFC-69E6-36CE-BF53-2CC2720B6656}"/>
              </a:ext>
            </a:extLst>
          </p:cNvPr>
          <p:cNvGrpSpPr/>
          <p:nvPr/>
        </p:nvGrpSpPr>
        <p:grpSpPr>
          <a:xfrm>
            <a:off x="9403035" y="3052282"/>
            <a:ext cx="446411" cy="1175437"/>
            <a:chOff x="10031620" y="3715378"/>
            <a:chExt cx="446411" cy="1175437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B20B2F-1D99-93BD-3974-8B87B22A8FF1}"/>
                </a:ext>
              </a:extLst>
            </p:cNvPr>
            <p:cNvSpPr/>
            <p:nvPr/>
          </p:nvSpPr>
          <p:spPr>
            <a:xfrm>
              <a:off x="10212024" y="3843411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B04FA46-FBDF-E6EE-2BE6-453999D62A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1620" y="3715378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3105583-E2DB-42F4-5FE9-477AFAEDD46C}"/>
              </a:ext>
            </a:extLst>
          </p:cNvPr>
          <p:cNvSpPr/>
          <p:nvPr/>
        </p:nvSpPr>
        <p:spPr>
          <a:xfrm rot="21130697">
            <a:off x="7850329" y="4314772"/>
            <a:ext cx="246435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Daytime Warming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BD9CEB-FC67-3CF8-10D0-42227BB47464}"/>
              </a:ext>
            </a:extLst>
          </p:cNvPr>
          <p:cNvGrpSpPr/>
          <p:nvPr/>
        </p:nvGrpSpPr>
        <p:grpSpPr>
          <a:xfrm>
            <a:off x="4951282" y="3386471"/>
            <a:ext cx="402905" cy="473829"/>
            <a:chOff x="8086297" y="4127005"/>
            <a:chExt cx="450530" cy="1179749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ABA4B13-F53B-811E-E291-9A46407887A2}"/>
                </a:ext>
              </a:extLst>
            </p:cNvPr>
            <p:cNvSpPr/>
            <p:nvPr/>
          </p:nvSpPr>
          <p:spPr>
            <a:xfrm>
              <a:off x="8270820" y="4259350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1F27904-E571-BA20-1D6D-DBCDD76F9345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8086297" y="4127005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294AD4F-6804-0158-8F36-8C9D344A8FA6}"/>
              </a:ext>
            </a:extLst>
          </p:cNvPr>
          <p:cNvGrpSpPr/>
          <p:nvPr/>
        </p:nvGrpSpPr>
        <p:grpSpPr>
          <a:xfrm>
            <a:off x="5840526" y="3132594"/>
            <a:ext cx="401692" cy="473640"/>
            <a:chOff x="8832990" y="3632762"/>
            <a:chExt cx="449174" cy="117927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DA09B58-5376-D3A4-38B7-EC507BE382FF}"/>
                </a:ext>
              </a:extLst>
            </p:cNvPr>
            <p:cNvSpPr/>
            <p:nvPr/>
          </p:nvSpPr>
          <p:spPr>
            <a:xfrm>
              <a:off x="9016157" y="3764636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9E3882-FADE-6ACD-D8E6-D34422DE4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32990" y="3632762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A3CF9E-6CD2-AB4B-9300-99F91C705DD8}"/>
              </a:ext>
            </a:extLst>
          </p:cNvPr>
          <p:cNvGrpSpPr/>
          <p:nvPr/>
        </p:nvGrpSpPr>
        <p:grpSpPr>
          <a:xfrm>
            <a:off x="6872956" y="3103840"/>
            <a:ext cx="399221" cy="472097"/>
            <a:chOff x="10031620" y="3715378"/>
            <a:chExt cx="446411" cy="1175437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CDD9A55-7AE7-0B60-71E4-D950CF118FB9}"/>
                </a:ext>
              </a:extLst>
            </p:cNvPr>
            <p:cNvSpPr/>
            <p:nvPr/>
          </p:nvSpPr>
          <p:spPr>
            <a:xfrm>
              <a:off x="10212024" y="3843411"/>
              <a:ext cx="266007" cy="1047404"/>
            </a:xfrm>
            <a:custGeom>
              <a:avLst/>
              <a:gdLst>
                <a:gd name="csX0" fmla="*/ 0 w 266007"/>
                <a:gd name="csY0" fmla="*/ 0 h 1047404"/>
                <a:gd name="csX1" fmla="*/ 232757 w 266007"/>
                <a:gd name="csY1" fmla="*/ 207818 h 1047404"/>
                <a:gd name="csX2" fmla="*/ 24938 w 266007"/>
                <a:gd name="csY2" fmla="*/ 407324 h 1047404"/>
                <a:gd name="csX3" fmla="*/ 232757 w 266007"/>
                <a:gd name="csY3" fmla="*/ 581891 h 1047404"/>
                <a:gd name="csX4" fmla="*/ 24938 w 266007"/>
                <a:gd name="csY4" fmla="*/ 831273 h 1047404"/>
                <a:gd name="csX5" fmla="*/ 266007 w 266007"/>
                <a:gd name="csY5" fmla="*/ 1047404 h 10474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</a:cxnLst>
              <a:rect l="l" t="t" r="r" b="b"/>
              <a:pathLst>
                <a:path w="266007" h="1047404">
                  <a:moveTo>
                    <a:pt x="0" y="0"/>
                  </a:moveTo>
                  <a:cubicBezTo>
                    <a:pt x="114300" y="69965"/>
                    <a:pt x="228601" y="139931"/>
                    <a:pt x="232757" y="207818"/>
                  </a:cubicBezTo>
                  <a:cubicBezTo>
                    <a:pt x="236913" y="275705"/>
                    <a:pt x="24938" y="344979"/>
                    <a:pt x="24938" y="407324"/>
                  </a:cubicBezTo>
                  <a:cubicBezTo>
                    <a:pt x="24938" y="469669"/>
                    <a:pt x="232757" y="511233"/>
                    <a:pt x="232757" y="581891"/>
                  </a:cubicBezTo>
                  <a:cubicBezTo>
                    <a:pt x="232757" y="652549"/>
                    <a:pt x="19396" y="753688"/>
                    <a:pt x="24938" y="831273"/>
                  </a:cubicBezTo>
                  <a:cubicBezTo>
                    <a:pt x="30480" y="908858"/>
                    <a:pt x="148243" y="978131"/>
                    <a:pt x="266007" y="1047404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ADBDA35-1580-1777-DFC4-82B3E4380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1620" y="3715378"/>
              <a:ext cx="184523" cy="13234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FF3107B-16C0-8390-7E3B-CFC5B5EAE6A3}"/>
              </a:ext>
            </a:extLst>
          </p:cNvPr>
          <p:cNvSpPr txBox="1"/>
          <p:nvPr/>
        </p:nvSpPr>
        <p:spPr>
          <a:xfrm>
            <a:off x="5040658" y="5497464"/>
            <a:ext cx="569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Solar heating begins; land heats up quicker than the gulf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EA36C3-F020-3482-4C15-661EAA2E89F1}"/>
              </a:ext>
            </a:extLst>
          </p:cNvPr>
          <p:cNvSpPr txBox="1"/>
          <p:nvPr/>
        </p:nvSpPr>
        <p:spPr>
          <a:xfrm>
            <a:off x="-33626" y="1048760"/>
            <a:ext cx="453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Unequal heating between land and gulf drive the thermally direct Sea Breeze (SB) circulation</a:t>
            </a:r>
          </a:p>
        </p:txBody>
      </p:sp>
    </p:spTree>
    <p:extLst>
      <p:ext uri="{BB962C8B-B14F-4D97-AF65-F5344CB8AC3E}">
        <p14:creationId xmlns:p14="http://schemas.microsoft.com/office/powerpoint/2010/main" val="3222110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2982D-3868-A58B-99C6-0A3F19DF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F7924E-D17D-55D2-DDA0-BC9E54B0FDDF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B5716F-F228-12BA-639C-1FEDDD597BB3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491C1A0-59E7-A691-DC9F-50014AD46B9A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45CCA4-4C19-1C07-080C-F6EAC9BA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16682A-1876-6D48-948B-8ABD8D8C88EB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9AD810-AD32-E296-396F-7AE6325EDDA4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C71B7B-27FD-FD74-1311-E21810501C48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9252947-73E0-7994-4294-870F5A3710BB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17BFDB9-F481-B7FD-9EA6-636FF159E8E1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B70CE39-744F-0CEA-EDB6-1803A175CFEF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B7FFBCA-C03C-4DAA-C4D1-93559D0262DF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79EA671-00AF-6320-2313-D90193EE026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43C3AEA-CE18-B736-00E7-B43C55859093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12D8BA3-CE06-F93F-B718-F51B8B8D3486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071FF1-29E1-55F6-D2B4-D422FA444ECA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FBCE359-BA05-5E90-479C-31C0443A7946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F2BB176-2EDD-5D4E-FC81-320B1A83313F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948AFDD-C0FD-30C7-87D8-35DAF2DF4B73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DCE3F-378C-DFD1-D657-063767952B1A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9F5387C-EDD8-B86D-89C2-B81A4D9DA838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137DC6-916E-59ED-7149-DDA6AFF35241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D73B646-1D40-E1B1-6A7F-5457D921C73F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B763E7BB-16AF-6F36-AF97-C63C055022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EA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REEZE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ASICS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F8CBEE-F814-4B33-362B-9E63BEEF7A9A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solidFill>
                <a:srgbClr val="B9B9B9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612091-8249-E1B2-2714-13AC60AD89DD}"/>
              </a:ext>
            </a:extLst>
          </p:cNvPr>
          <p:cNvGrpSpPr/>
          <p:nvPr/>
        </p:nvGrpSpPr>
        <p:grpSpPr>
          <a:xfrm>
            <a:off x="3681339" y="3247124"/>
            <a:ext cx="7973870" cy="1871064"/>
            <a:chOff x="3347611" y="3257071"/>
            <a:chExt cx="7973870" cy="1871064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98A3B67-666E-3384-D7A2-9FB7E189C41E}"/>
                </a:ext>
              </a:extLst>
            </p:cNvPr>
            <p:cNvSpPr/>
            <p:nvPr/>
          </p:nvSpPr>
          <p:spPr>
            <a:xfrm>
              <a:off x="7452765" y="4337331"/>
              <a:ext cx="3859900" cy="776835"/>
            </a:xfrm>
            <a:custGeom>
              <a:avLst/>
              <a:gdLst>
                <a:gd name="csX0" fmla="*/ 0 w 3859900"/>
                <a:gd name="csY0" fmla="*/ 566442 h 776835"/>
                <a:gd name="csX1" fmla="*/ 0 w 3859900"/>
                <a:gd name="csY1" fmla="*/ 776835 h 776835"/>
                <a:gd name="csX2" fmla="*/ 3859900 w 3859900"/>
                <a:gd name="csY2" fmla="*/ 242761 h 776835"/>
                <a:gd name="csX3" fmla="*/ 3843716 w 3859900"/>
                <a:gd name="csY3" fmla="*/ 0 h 776835"/>
                <a:gd name="csX4" fmla="*/ 0 w 3859900"/>
                <a:gd name="csY4" fmla="*/ 566442 h 7768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59900" h="776835">
                  <a:moveTo>
                    <a:pt x="0" y="566442"/>
                  </a:moveTo>
                  <a:lnTo>
                    <a:pt x="0" y="776835"/>
                  </a:lnTo>
                  <a:lnTo>
                    <a:pt x="3859900" y="242761"/>
                  </a:lnTo>
                  <a:lnTo>
                    <a:pt x="3843716" y="0"/>
                  </a:lnTo>
                  <a:lnTo>
                    <a:pt x="0" y="566442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3213C9A-48E7-E31A-D675-6D8B70E15BD0}"/>
                </a:ext>
              </a:extLst>
            </p:cNvPr>
            <p:cNvSpPr/>
            <p:nvPr/>
          </p:nvSpPr>
          <p:spPr>
            <a:xfrm>
              <a:off x="5448160" y="4359794"/>
              <a:ext cx="1984593" cy="768341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EEAFBA-BE45-18B1-43B3-2172BCC9AA5B}"/>
                </a:ext>
              </a:extLst>
            </p:cNvPr>
            <p:cNvSpPr/>
            <p:nvPr/>
          </p:nvSpPr>
          <p:spPr>
            <a:xfrm>
              <a:off x="3350103" y="3787073"/>
              <a:ext cx="2136297" cy="793019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C07F4C7-37D7-6E4E-4630-E1B65654B7B8}"/>
                </a:ext>
              </a:extLst>
            </p:cNvPr>
            <p:cNvSpPr/>
            <p:nvPr/>
          </p:nvSpPr>
          <p:spPr>
            <a:xfrm>
              <a:off x="3376800" y="3261600"/>
              <a:ext cx="7898400" cy="1641600"/>
            </a:xfrm>
            <a:custGeom>
              <a:avLst/>
              <a:gdLst>
                <a:gd name="csX0" fmla="*/ 0 w 7898400"/>
                <a:gd name="csY0" fmla="*/ 532800 h 1641600"/>
                <a:gd name="csX1" fmla="*/ 4039200 w 7898400"/>
                <a:gd name="csY1" fmla="*/ 1641600 h 1641600"/>
                <a:gd name="csX2" fmla="*/ 7898400 w 7898400"/>
                <a:gd name="csY2" fmla="*/ 1087200 h 1641600"/>
                <a:gd name="csX3" fmla="*/ 3844800 w 7898400"/>
                <a:gd name="csY3" fmla="*/ 0 h 1641600"/>
                <a:gd name="csX4" fmla="*/ 0 w 7898400"/>
                <a:gd name="csY4" fmla="*/ 532800 h 16416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7898400" h="1641600">
                  <a:moveTo>
                    <a:pt x="0" y="532800"/>
                  </a:moveTo>
                  <a:lnTo>
                    <a:pt x="4039200" y="1641600"/>
                  </a:lnTo>
                  <a:lnTo>
                    <a:pt x="7898400" y="1087200"/>
                  </a:lnTo>
                  <a:lnTo>
                    <a:pt x="3844800" y="0"/>
                  </a:lnTo>
                  <a:lnTo>
                    <a:pt x="0" y="53280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51DE1AE-DAF6-035A-17E6-9FE9B00206C8}"/>
                </a:ext>
              </a:extLst>
            </p:cNvPr>
            <p:cNvSpPr/>
            <p:nvPr/>
          </p:nvSpPr>
          <p:spPr>
            <a:xfrm>
              <a:off x="6365734" y="3483452"/>
              <a:ext cx="1836697" cy="470006"/>
            </a:xfrm>
            <a:custGeom>
              <a:avLst/>
              <a:gdLst>
                <a:gd name="csX0" fmla="*/ 1327966 w 1390831"/>
                <a:gd name="csY0" fmla="*/ 0 h 405310"/>
                <a:gd name="csX1" fmla="*/ 1190806 w 1390831"/>
                <a:gd name="csY1" fmla="*/ 74295 h 405310"/>
                <a:gd name="csX2" fmla="*/ 922201 w 1390831"/>
                <a:gd name="csY2" fmla="*/ 148590 h 405310"/>
                <a:gd name="csX3" fmla="*/ 665026 w 1390831"/>
                <a:gd name="csY3" fmla="*/ 262890 h 405310"/>
                <a:gd name="csX4" fmla="*/ 282121 w 1390831"/>
                <a:gd name="csY4" fmla="*/ 325755 h 405310"/>
                <a:gd name="csX5" fmla="*/ 7801 w 1390831"/>
                <a:gd name="csY5" fmla="*/ 394335 h 405310"/>
                <a:gd name="csX6" fmla="*/ 104956 w 1390831"/>
                <a:gd name="csY6" fmla="*/ 400050 h 405310"/>
                <a:gd name="csX7" fmla="*/ 413566 w 1390831"/>
                <a:gd name="csY7" fmla="*/ 342900 h 405310"/>
                <a:gd name="csX8" fmla="*/ 670741 w 1390831"/>
                <a:gd name="csY8" fmla="*/ 320040 h 405310"/>
                <a:gd name="csX9" fmla="*/ 887911 w 1390831"/>
                <a:gd name="csY9" fmla="*/ 222885 h 405310"/>
                <a:gd name="csX10" fmla="*/ 1047931 w 1390831"/>
                <a:gd name="csY10" fmla="*/ 154305 h 405310"/>
                <a:gd name="csX11" fmla="*/ 1196521 w 1390831"/>
                <a:gd name="csY11" fmla="*/ 125730 h 405310"/>
                <a:gd name="csX12" fmla="*/ 1390831 w 1390831"/>
                <a:gd name="csY12" fmla="*/ 11430 h 4053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1390831" h="405310">
                  <a:moveTo>
                    <a:pt x="1327966" y="0"/>
                  </a:moveTo>
                  <a:cubicBezTo>
                    <a:pt x="1293199" y="24765"/>
                    <a:pt x="1258433" y="49530"/>
                    <a:pt x="1190806" y="74295"/>
                  </a:cubicBezTo>
                  <a:cubicBezTo>
                    <a:pt x="1123179" y="99060"/>
                    <a:pt x="1009831" y="117158"/>
                    <a:pt x="922201" y="148590"/>
                  </a:cubicBezTo>
                  <a:cubicBezTo>
                    <a:pt x="834571" y="180022"/>
                    <a:pt x="771706" y="233362"/>
                    <a:pt x="665026" y="262890"/>
                  </a:cubicBezTo>
                  <a:cubicBezTo>
                    <a:pt x="558346" y="292418"/>
                    <a:pt x="391659" y="303847"/>
                    <a:pt x="282121" y="325755"/>
                  </a:cubicBezTo>
                  <a:cubicBezTo>
                    <a:pt x="172583" y="347663"/>
                    <a:pt x="37328" y="381953"/>
                    <a:pt x="7801" y="394335"/>
                  </a:cubicBezTo>
                  <a:cubicBezTo>
                    <a:pt x="-21726" y="406717"/>
                    <a:pt x="37328" y="408623"/>
                    <a:pt x="104956" y="400050"/>
                  </a:cubicBezTo>
                  <a:cubicBezTo>
                    <a:pt x="172583" y="391478"/>
                    <a:pt x="319269" y="356235"/>
                    <a:pt x="413566" y="342900"/>
                  </a:cubicBezTo>
                  <a:cubicBezTo>
                    <a:pt x="507863" y="329565"/>
                    <a:pt x="591683" y="340043"/>
                    <a:pt x="670741" y="320040"/>
                  </a:cubicBezTo>
                  <a:cubicBezTo>
                    <a:pt x="749799" y="300037"/>
                    <a:pt x="825046" y="250507"/>
                    <a:pt x="887911" y="222885"/>
                  </a:cubicBezTo>
                  <a:cubicBezTo>
                    <a:pt x="950776" y="195263"/>
                    <a:pt x="996496" y="170497"/>
                    <a:pt x="1047931" y="154305"/>
                  </a:cubicBezTo>
                  <a:cubicBezTo>
                    <a:pt x="1099366" y="138113"/>
                    <a:pt x="1139371" y="149542"/>
                    <a:pt x="1196521" y="125730"/>
                  </a:cubicBezTo>
                  <a:cubicBezTo>
                    <a:pt x="1253671" y="101918"/>
                    <a:pt x="1322251" y="56674"/>
                    <a:pt x="1390831" y="11430"/>
                  </a:cubicBezTo>
                </a:path>
              </a:pathLst>
            </a:custGeom>
            <a:solidFill>
              <a:srgbClr val="13501B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AA22C13-EB95-E19B-AB86-227E01F5794E}"/>
                </a:ext>
              </a:extLst>
            </p:cNvPr>
            <p:cNvSpPr/>
            <p:nvPr/>
          </p:nvSpPr>
          <p:spPr>
            <a:xfrm>
              <a:off x="5457213" y="3618481"/>
              <a:ext cx="5806315" cy="1281704"/>
            </a:xfrm>
            <a:custGeom>
              <a:avLst/>
              <a:gdLst>
                <a:gd name="csX0" fmla="*/ 3100759 w 6067105"/>
                <a:gd name="csY0" fmla="*/ 0 h 1281704"/>
                <a:gd name="csX1" fmla="*/ 2479750 w 6067105"/>
                <a:gd name="csY1" fmla="*/ 97797 h 1281704"/>
                <a:gd name="csX2" fmla="*/ 2372173 w 6067105"/>
                <a:gd name="csY2" fmla="*/ 141806 h 1281704"/>
                <a:gd name="csX3" fmla="*/ 2352614 w 6067105"/>
                <a:gd name="csY3" fmla="*/ 200484 h 1281704"/>
                <a:gd name="csX4" fmla="*/ 2333055 w 6067105"/>
                <a:gd name="csY4" fmla="*/ 264052 h 1281704"/>
                <a:gd name="csX5" fmla="*/ 2024995 w 6067105"/>
                <a:gd name="csY5" fmla="*/ 342289 h 1281704"/>
                <a:gd name="csX6" fmla="*/ 1746274 w 6067105"/>
                <a:gd name="csY6" fmla="*/ 327620 h 1281704"/>
                <a:gd name="csX7" fmla="*/ 1526231 w 6067105"/>
                <a:gd name="csY7" fmla="*/ 415637 h 1281704"/>
                <a:gd name="csX8" fmla="*/ 1433324 w 6067105"/>
                <a:gd name="csY8" fmla="*/ 498764 h 1281704"/>
                <a:gd name="csX9" fmla="*/ 1521341 w 6067105"/>
                <a:gd name="csY9" fmla="*/ 616120 h 1281704"/>
                <a:gd name="csX10" fmla="*/ 1809842 w 6067105"/>
                <a:gd name="csY10" fmla="*/ 635679 h 1281704"/>
                <a:gd name="csX11" fmla="*/ 1961427 w 6067105"/>
                <a:gd name="csY11" fmla="*/ 738366 h 1281704"/>
                <a:gd name="csX12" fmla="*/ 1785393 w 6067105"/>
                <a:gd name="csY12" fmla="*/ 889951 h 1281704"/>
                <a:gd name="csX13" fmla="*/ 1438214 w 6067105"/>
                <a:gd name="csY13" fmla="*/ 929070 h 1281704"/>
                <a:gd name="csX14" fmla="*/ 1135044 w 6067105"/>
                <a:gd name="csY14" fmla="*/ 738366 h 1281704"/>
                <a:gd name="csX15" fmla="*/ 1110595 w 6067105"/>
                <a:gd name="csY15" fmla="*/ 650349 h 1281704"/>
                <a:gd name="csX16" fmla="*/ 1286629 w 6067105"/>
                <a:gd name="csY16" fmla="*/ 557442 h 1281704"/>
                <a:gd name="csX17" fmla="*/ 1193722 w 6067105"/>
                <a:gd name="csY17" fmla="*/ 479205 h 1281704"/>
                <a:gd name="csX18" fmla="*/ 807425 w 6067105"/>
                <a:gd name="csY18" fmla="*/ 469425 h 1281704"/>
                <a:gd name="csX19" fmla="*/ 323331 w 6067105"/>
                <a:gd name="csY19" fmla="*/ 586781 h 1281704"/>
                <a:gd name="csX20" fmla="*/ 10381 w 6067105"/>
                <a:gd name="csY20" fmla="*/ 767705 h 1281704"/>
                <a:gd name="csX21" fmla="*/ 69059 w 6067105"/>
                <a:gd name="csY21" fmla="*/ 772595 h 1281704"/>
                <a:gd name="csX22" fmla="*/ 1883189 w 6067105"/>
                <a:gd name="csY22" fmla="*/ 1246909 h 1281704"/>
                <a:gd name="csX23" fmla="*/ 1829401 w 6067105"/>
                <a:gd name="csY23" fmla="*/ 1242020 h 1281704"/>
                <a:gd name="csX24" fmla="*/ 1971206 w 6067105"/>
                <a:gd name="csY24" fmla="*/ 1281138 h 1281704"/>
                <a:gd name="csX25" fmla="*/ 2528648 w 6067105"/>
                <a:gd name="csY25" fmla="*/ 1207791 h 1281704"/>
                <a:gd name="csX26" fmla="*/ 5839070 w 6067105"/>
                <a:gd name="csY26" fmla="*/ 748146 h 1281704"/>
                <a:gd name="csX27" fmla="*/ 5785281 w 6067105"/>
                <a:gd name="csY27" fmla="*/ 713917 h 1281704"/>
                <a:gd name="csX28" fmla="*/ 3100759 w 6067105"/>
                <a:gd name="csY28" fmla="*/ 0 h 1281704"/>
                <a:gd name="csX0" fmla="*/ 3100759 w 6037138"/>
                <a:gd name="csY0" fmla="*/ 0 h 1281704"/>
                <a:gd name="csX1" fmla="*/ 2479750 w 6037138"/>
                <a:gd name="csY1" fmla="*/ 97797 h 1281704"/>
                <a:gd name="csX2" fmla="*/ 2372173 w 6037138"/>
                <a:gd name="csY2" fmla="*/ 141806 h 1281704"/>
                <a:gd name="csX3" fmla="*/ 2352614 w 6037138"/>
                <a:gd name="csY3" fmla="*/ 200484 h 1281704"/>
                <a:gd name="csX4" fmla="*/ 2333055 w 6037138"/>
                <a:gd name="csY4" fmla="*/ 264052 h 1281704"/>
                <a:gd name="csX5" fmla="*/ 2024995 w 6037138"/>
                <a:gd name="csY5" fmla="*/ 342289 h 1281704"/>
                <a:gd name="csX6" fmla="*/ 1746274 w 6037138"/>
                <a:gd name="csY6" fmla="*/ 327620 h 1281704"/>
                <a:gd name="csX7" fmla="*/ 1526231 w 6037138"/>
                <a:gd name="csY7" fmla="*/ 415637 h 1281704"/>
                <a:gd name="csX8" fmla="*/ 1433324 w 6037138"/>
                <a:gd name="csY8" fmla="*/ 498764 h 1281704"/>
                <a:gd name="csX9" fmla="*/ 1521341 w 6037138"/>
                <a:gd name="csY9" fmla="*/ 616120 h 1281704"/>
                <a:gd name="csX10" fmla="*/ 1809842 w 6037138"/>
                <a:gd name="csY10" fmla="*/ 635679 h 1281704"/>
                <a:gd name="csX11" fmla="*/ 1961427 w 6037138"/>
                <a:gd name="csY11" fmla="*/ 738366 h 1281704"/>
                <a:gd name="csX12" fmla="*/ 1785393 w 6037138"/>
                <a:gd name="csY12" fmla="*/ 889951 h 1281704"/>
                <a:gd name="csX13" fmla="*/ 1438214 w 6037138"/>
                <a:gd name="csY13" fmla="*/ 929070 h 1281704"/>
                <a:gd name="csX14" fmla="*/ 1135044 w 6037138"/>
                <a:gd name="csY14" fmla="*/ 738366 h 1281704"/>
                <a:gd name="csX15" fmla="*/ 1110595 w 6037138"/>
                <a:gd name="csY15" fmla="*/ 650349 h 1281704"/>
                <a:gd name="csX16" fmla="*/ 1286629 w 6037138"/>
                <a:gd name="csY16" fmla="*/ 557442 h 1281704"/>
                <a:gd name="csX17" fmla="*/ 1193722 w 6037138"/>
                <a:gd name="csY17" fmla="*/ 479205 h 1281704"/>
                <a:gd name="csX18" fmla="*/ 807425 w 6037138"/>
                <a:gd name="csY18" fmla="*/ 469425 h 1281704"/>
                <a:gd name="csX19" fmla="*/ 323331 w 6037138"/>
                <a:gd name="csY19" fmla="*/ 586781 h 1281704"/>
                <a:gd name="csX20" fmla="*/ 10381 w 6037138"/>
                <a:gd name="csY20" fmla="*/ 767705 h 1281704"/>
                <a:gd name="csX21" fmla="*/ 69059 w 6037138"/>
                <a:gd name="csY21" fmla="*/ 772595 h 1281704"/>
                <a:gd name="csX22" fmla="*/ 1883189 w 6037138"/>
                <a:gd name="csY22" fmla="*/ 1246909 h 1281704"/>
                <a:gd name="csX23" fmla="*/ 1829401 w 6037138"/>
                <a:gd name="csY23" fmla="*/ 1242020 h 1281704"/>
                <a:gd name="csX24" fmla="*/ 1971206 w 6037138"/>
                <a:gd name="csY24" fmla="*/ 1281138 h 1281704"/>
                <a:gd name="csX25" fmla="*/ 2528648 w 6037138"/>
                <a:gd name="csY25" fmla="*/ 1207791 h 1281704"/>
                <a:gd name="csX26" fmla="*/ 5839070 w 6037138"/>
                <a:gd name="csY26" fmla="*/ 748146 h 1281704"/>
                <a:gd name="csX27" fmla="*/ 5637000 w 6037138"/>
                <a:gd name="csY27" fmla="*/ 671551 h 1281704"/>
                <a:gd name="csX28" fmla="*/ 3100759 w 6037138"/>
                <a:gd name="csY28" fmla="*/ 0 h 1281704"/>
                <a:gd name="csX0" fmla="*/ 3100759 w 5971310"/>
                <a:gd name="csY0" fmla="*/ 0 h 1281704"/>
                <a:gd name="csX1" fmla="*/ 2479750 w 5971310"/>
                <a:gd name="csY1" fmla="*/ 97797 h 1281704"/>
                <a:gd name="csX2" fmla="*/ 2372173 w 5971310"/>
                <a:gd name="csY2" fmla="*/ 141806 h 1281704"/>
                <a:gd name="csX3" fmla="*/ 2352614 w 5971310"/>
                <a:gd name="csY3" fmla="*/ 200484 h 1281704"/>
                <a:gd name="csX4" fmla="*/ 2333055 w 5971310"/>
                <a:gd name="csY4" fmla="*/ 264052 h 1281704"/>
                <a:gd name="csX5" fmla="*/ 2024995 w 5971310"/>
                <a:gd name="csY5" fmla="*/ 342289 h 1281704"/>
                <a:gd name="csX6" fmla="*/ 1746274 w 5971310"/>
                <a:gd name="csY6" fmla="*/ 327620 h 1281704"/>
                <a:gd name="csX7" fmla="*/ 1526231 w 5971310"/>
                <a:gd name="csY7" fmla="*/ 415637 h 1281704"/>
                <a:gd name="csX8" fmla="*/ 1433324 w 5971310"/>
                <a:gd name="csY8" fmla="*/ 498764 h 1281704"/>
                <a:gd name="csX9" fmla="*/ 1521341 w 5971310"/>
                <a:gd name="csY9" fmla="*/ 616120 h 1281704"/>
                <a:gd name="csX10" fmla="*/ 1809842 w 5971310"/>
                <a:gd name="csY10" fmla="*/ 635679 h 1281704"/>
                <a:gd name="csX11" fmla="*/ 1961427 w 5971310"/>
                <a:gd name="csY11" fmla="*/ 738366 h 1281704"/>
                <a:gd name="csX12" fmla="*/ 1785393 w 5971310"/>
                <a:gd name="csY12" fmla="*/ 889951 h 1281704"/>
                <a:gd name="csX13" fmla="*/ 1438214 w 5971310"/>
                <a:gd name="csY13" fmla="*/ 929070 h 1281704"/>
                <a:gd name="csX14" fmla="*/ 1135044 w 5971310"/>
                <a:gd name="csY14" fmla="*/ 738366 h 1281704"/>
                <a:gd name="csX15" fmla="*/ 1110595 w 5971310"/>
                <a:gd name="csY15" fmla="*/ 650349 h 1281704"/>
                <a:gd name="csX16" fmla="*/ 1286629 w 5971310"/>
                <a:gd name="csY16" fmla="*/ 557442 h 1281704"/>
                <a:gd name="csX17" fmla="*/ 1193722 w 5971310"/>
                <a:gd name="csY17" fmla="*/ 479205 h 1281704"/>
                <a:gd name="csX18" fmla="*/ 807425 w 5971310"/>
                <a:gd name="csY18" fmla="*/ 469425 h 1281704"/>
                <a:gd name="csX19" fmla="*/ 323331 w 5971310"/>
                <a:gd name="csY19" fmla="*/ 586781 h 1281704"/>
                <a:gd name="csX20" fmla="*/ 10381 w 5971310"/>
                <a:gd name="csY20" fmla="*/ 767705 h 1281704"/>
                <a:gd name="csX21" fmla="*/ 69059 w 5971310"/>
                <a:gd name="csY21" fmla="*/ 772595 h 1281704"/>
                <a:gd name="csX22" fmla="*/ 1883189 w 5971310"/>
                <a:gd name="csY22" fmla="*/ 1246909 h 1281704"/>
                <a:gd name="csX23" fmla="*/ 1829401 w 5971310"/>
                <a:gd name="csY23" fmla="*/ 1242020 h 1281704"/>
                <a:gd name="csX24" fmla="*/ 1971206 w 5971310"/>
                <a:gd name="csY24" fmla="*/ 1281138 h 1281704"/>
                <a:gd name="csX25" fmla="*/ 2528648 w 5971310"/>
                <a:gd name="csY25" fmla="*/ 1207791 h 1281704"/>
                <a:gd name="csX26" fmla="*/ 5757868 w 5971310"/>
                <a:gd name="csY26" fmla="*/ 758738 h 1281704"/>
                <a:gd name="csX27" fmla="*/ 5637000 w 5971310"/>
                <a:gd name="csY27" fmla="*/ 671551 h 1281704"/>
                <a:gd name="csX28" fmla="*/ 3100759 w 5971310"/>
                <a:gd name="csY28" fmla="*/ 0 h 1281704"/>
                <a:gd name="csX0" fmla="*/ 3100759 w 5806315"/>
                <a:gd name="csY0" fmla="*/ 0 h 1281704"/>
                <a:gd name="csX1" fmla="*/ 2479750 w 5806315"/>
                <a:gd name="csY1" fmla="*/ 97797 h 1281704"/>
                <a:gd name="csX2" fmla="*/ 2372173 w 5806315"/>
                <a:gd name="csY2" fmla="*/ 141806 h 1281704"/>
                <a:gd name="csX3" fmla="*/ 2352614 w 5806315"/>
                <a:gd name="csY3" fmla="*/ 200484 h 1281704"/>
                <a:gd name="csX4" fmla="*/ 2333055 w 5806315"/>
                <a:gd name="csY4" fmla="*/ 264052 h 1281704"/>
                <a:gd name="csX5" fmla="*/ 2024995 w 5806315"/>
                <a:gd name="csY5" fmla="*/ 342289 h 1281704"/>
                <a:gd name="csX6" fmla="*/ 1746274 w 5806315"/>
                <a:gd name="csY6" fmla="*/ 327620 h 1281704"/>
                <a:gd name="csX7" fmla="*/ 1526231 w 5806315"/>
                <a:gd name="csY7" fmla="*/ 415637 h 1281704"/>
                <a:gd name="csX8" fmla="*/ 1433324 w 5806315"/>
                <a:gd name="csY8" fmla="*/ 498764 h 1281704"/>
                <a:gd name="csX9" fmla="*/ 1521341 w 5806315"/>
                <a:gd name="csY9" fmla="*/ 616120 h 1281704"/>
                <a:gd name="csX10" fmla="*/ 1809842 w 5806315"/>
                <a:gd name="csY10" fmla="*/ 635679 h 1281704"/>
                <a:gd name="csX11" fmla="*/ 1961427 w 5806315"/>
                <a:gd name="csY11" fmla="*/ 738366 h 1281704"/>
                <a:gd name="csX12" fmla="*/ 1785393 w 5806315"/>
                <a:gd name="csY12" fmla="*/ 889951 h 1281704"/>
                <a:gd name="csX13" fmla="*/ 1438214 w 5806315"/>
                <a:gd name="csY13" fmla="*/ 929070 h 1281704"/>
                <a:gd name="csX14" fmla="*/ 1135044 w 5806315"/>
                <a:gd name="csY14" fmla="*/ 738366 h 1281704"/>
                <a:gd name="csX15" fmla="*/ 1110595 w 5806315"/>
                <a:gd name="csY15" fmla="*/ 650349 h 1281704"/>
                <a:gd name="csX16" fmla="*/ 1286629 w 5806315"/>
                <a:gd name="csY16" fmla="*/ 557442 h 1281704"/>
                <a:gd name="csX17" fmla="*/ 1193722 w 5806315"/>
                <a:gd name="csY17" fmla="*/ 479205 h 1281704"/>
                <a:gd name="csX18" fmla="*/ 807425 w 5806315"/>
                <a:gd name="csY18" fmla="*/ 469425 h 1281704"/>
                <a:gd name="csX19" fmla="*/ 323331 w 5806315"/>
                <a:gd name="csY19" fmla="*/ 586781 h 1281704"/>
                <a:gd name="csX20" fmla="*/ 10381 w 5806315"/>
                <a:gd name="csY20" fmla="*/ 767705 h 1281704"/>
                <a:gd name="csX21" fmla="*/ 69059 w 5806315"/>
                <a:gd name="csY21" fmla="*/ 772595 h 1281704"/>
                <a:gd name="csX22" fmla="*/ 1883189 w 5806315"/>
                <a:gd name="csY22" fmla="*/ 1246909 h 1281704"/>
                <a:gd name="csX23" fmla="*/ 1829401 w 5806315"/>
                <a:gd name="csY23" fmla="*/ 1242020 h 1281704"/>
                <a:gd name="csX24" fmla="*/ 1971206 w 5806315"/>
                <a:gd name="csY24" fmla="*/ 1281138 h 1281704"/>
                <a:gd name="csX25" fmla="*/ 2528648 w 5806315"/>
                <a:gd name="csY25" fmla="*/ 1207791 h 1281704"/>
                <a:gd name="csX26" fmla="*/ 5757868 w 5806315"/>
                <a:gd name="csY26" fmla="*/ 758738 h 1281704"/>
                <a:gd name="csX27" fmla="*/ 5637000 w 5806315"/>
                <a:gd name="csY27" fmla="*/ 671551 h 1281704"/>
                <a:gd name="csX28" fmla="*/ 3100759 w 5806315"/>
                <a:gd name="csY28" fmla="*/ 0 h 12817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5806315" h="1281704">
                  <a:moveTo>
                    <a:pt x="3100759" y="0"/>
                  </a:moveTo>
                  <a:lnTo>
                    <a:pt x="2479750" y="97797"/>
                  </a:lnTo>
                  <a:cubicBezTo>
                    <a:pt x="2358319" y="121431"/>
                    <a:pt x="2393362" y="124691"/>
                    <a:pt x="2372173" y="141806"/>
                  </a:cubicBezTo>
                  <a:cubicBezTo>
                    <a:pt x="2350984" y="158921"/>
                    <a:pt x="2359134" y="180110"/>
                    <a:pt x="2352614" y="200484"/>
                  </a:cubicBezTo>
                  <a:cubicBezTo>
                    <a:pt x="2346094" y="220858"/>
                    <a:pt x="2387658" y="240418"/>
                    <a:pt x="2333055" y="264052"/>
                  </a:cubicBezTo>
                  <a:cubicBezTo>
                    <a:pt x="2278452" y="287686"/>
                    <a:pt x="2122792" y="331694"/>
                    <a:pt x="2024995" y="342289"/>
                  </a:cubicBezTo>
                  <a:cubicBezTo>
                    <a:pt x="1927198" y="352884"/>
                    <a:pt x="1829401" y="315395"/>
                    <a:pt x="1746274" y="327620"/>
                  </a:cubicBezTo>
                  <a:cubicBezTo>
                    <a:pt x="1663147" y="339845"/>
                    <a:pt x="1578389" y="387113"/>
                    <a:pt x="1526231" y="415637"/>
                  </a:cubicBezTo>
                  <a:cubicBezTo>
                    <a:pt x="1474073" y="444161"/>
                    <a:pt x="1434139" y="465350"/>
                    <a:pt x="1433324" y="498764"/>
                  </a:cubicBezTo>
                  <a:cubicBezTo>
                    <a:pt x="1432509" y="532178"/>
                    <a:pt x="1458588" y="593301"/>
                    <a:pt x="1521341" y="616120"/>
                  </a:cubicBezTo>
                  <a:cubicBezTo>
                    <a:pt x="1584094" y="638939"/>
                    <a:pt x="1736494" y="615305"/>
                    <a:pt x="1809842" y="635679"/>
                  </a:cubicBezTo>
                  <a:cubicBezTo>
                    <a:pt x="1883190" y="656053"/>
                    <a:pt x="1965502" y="695987"/>
                    <a:pt x="1961427" y="738366"/>
                  </a:cubicBezTo>
                  <a:cubicBezTo>
                    <a:pt x="1957352" y="780745"/>
                    <a:pt x="1872595" y="858167"/>
                    <a:pt x="1785393" y="889951"/>
                  </a:cubicBezTo>
                  <a:cubicBezTo>
                    <a:pt x="1698191" y="921735"/>
                    <a:pt x="1546605" y="954334"/>
                    <a:pt x="1438214" y="929070"/>
                  </a:cubicBezTo>
                  <a:cubicBezTo>
                    <a:pt x="1329822" y="903806"/>
                    <a:pt x="1189647" y="784820"/>
                    <a:pt x="1135044" y="738366"/>
                  </a:cubicBezTo>
                  <a:cubicBezTo>
                    <a:pt x="1080441" y="691913"/>
                    <a:pt x="1085331" y="680503"/>
                    <a:pt x="1110595" y="650349"/>
                  </a:cubicBezTo>
                  <a:cubicBezTo>
                    <a:pt x="1135859" y="620195"/>
                    <a:pt x="1272774" y="585966"/>
                    <a:pt x="1286629" y="557442"/>
                  </a:cubicBezTo>
                  <a:cubicBezTo>
                    <a:pt x="1300484" y="528918"/>
                    <a:pt x="1273589" y="493874"/>
                    <a:pt x="1193722" y="479205"/>
                  </a:cubicBezTo>
                  <a:cubicBezTo>
                    <a:pt x="1113855" y="464536"/>
                    <a:pt x="952490" y="451496"/>
                    <a:pt x="807425" y="469425"/>
                  </a:cubicBezTo>
                  <a:cubicBezTo>
                    <a:pt x="662360" y="487354"/>
                    <a:pt x="456172" y="537068"/>
                    <a:pt x="323331" y="586781"/>
                  </a:cubicBezTo>
                  <a:cubicBezTo>
                    <a:pt x="190490" y="636494"/>
                    <a:pt x="52760" y="736736"/>
                    <a:pt x="10381" y="767705"/>
                  </a:cubicBezTo>
                  <a:cubicBezTo>
                    <a:pt x="-31998" y="798674"/>
                    <a:pt x="69059" y="772595"/>
                    <a:pt x="69059" y="772595"/>
                  </a:cubicBezTo>
                  <a:lnTo>
                    <a:pt x="1883189" y="1246909"/>
                  </a:lnTo>
                  <a:cubicBezTo>
                    <a:pt x="2176579" y="1325146"/>
                    <a:pt x="1814731" y="1236315"/>
                    <a:pt x="1829401" y="1242020"/>
                  </a:cubicBezTo>
                  <a:cubicBezTo>
                    <a:pt x="1844070" y="1247725"/>
                    <a:pt x="1854665" y="1286843"/>
                    <a:pt x="1971206" y="1281138"/>
                  </a:cubicBezTo>
                  <a:cubicBezTo>
                    <a:pt x="2087747" y="1275433"/>
                    <a:pt x="2528648" y="1207791"/>
                    <a:pt x="2528648" y="1207791"/>
                  </a:cubicBezTo>
                  <a:lnTo>
                    <a:pt x="5757868" y="758738"/>
                  </a:lnTo>
                  <a:cubicBezTo>
                    <a:pt x="5915816" y="725853"/>
                    <a:pt x="5637000" y="671551"/>
                    <a:pt x="5637000" y="671551"/>
                  </a:cubicBezTo>
                  <a:lnTo>
                    <a:pt x="3100759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620AB1-5A66-3C2E-8B22-97D0270BA11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611" y="3809506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E54EEA-5E21-16B0-2324-4393FEC06CD6}"/>
                </a:ext>
              </a:extLst>
            </p:cNvPr>
            <p:cNvGrpSpPr/>
            <p:nvPr/>
          </p:nvGrpSpPr>
          <p:grpSpPr>
            <a:xfrm rot="10800000">
              <a:off x="3372418" y="3257071"/>
              <a:ext cx="7940010" cy="1095816"/>
              <a:chOff x="555281" y="4686208"/>
              <a:chExt cx="7940010" cy="109581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82481F8-7AEF-2FB0-A881-FD71AB9E7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235" y="5236523"/>
                <a:ext cx="3877056" cy="536448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02A42C-BCE8-E5E7-516E-DBD712E43F7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55281" y="4686208"/>
                <a:ext cx="4072007" cy="1095816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546BB6-C15F-9879-4574-2FB5FC490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5372" y="4359794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3D4AE5-A357-56F5-71C5-4365BE6BA52C}"/>
                </a:ext>
              </a:extLst>
            </p:cNvPr>
            <p:cNvSpPr/>
            <p:nvPr/>
          </p:nvSpPr>
          <p:spPr>
            <a:xfrm>
              <a:off x="5478294" y="3630099"/>
              <a:ext cx="3121335" cy="910686"/>
            </a:xfrm>
            <a:custGeom>
              <a:avLst/>
              <a:gdLst>
                <a:gd name="csX0" fmla="*/ 3121335 w 3121335"/>
                <a:gd name="csY0" fmla="*/ 0 h 910686"/>
                <a:gd name="csX1" fmla="*/ 2461317 w 3121335"/>
                <a:gd name="csY1" fmla="*/ 82503 h 910686"/>
                <a:gd name="csX2" fmla="*/ 2323813 w 3121335"/>
                <a:gd name="csY2" fmla="*/ 165005 h 910686"/>
                <a:gd name="csX3" fmla="*/ 2310063 w 3121335"/>
                <a:gd name="csY3" fmla="*/ 247507 h 910686"/>
                <a:gd name="csX4" fmla="*/ 1980054 w 3121335"/>
                <a:gd name="csY4" fmla="*/ 330009 h 910686"/>
                <a:gd name="csX5" fmla="*/ 1670670 w 3121335"/>
                <a:gd name="csY5" fmla="*/ 323134 h 910686"/>
                <a:gd name="csX6" fmla="*/ 1423164 w 3121335"/>
                <a:gd name="csY6" fmla="*/ 474388 h 910686"/>
                <a:gd name="csX7" fmla="*/ 1505666 w 3121335"/>
                <a:gd name="csY7" fmla="*/ 605017 h 910686"/>
                <a:gd name="csX8" fmla="*/ 1808174 w 3121335"/>
                <a:gd name="csY8" fmla="*/ 632518 h 910686"/>
                <a:gd name="csX9" fmla="*/ 1938803 w 3121335"/>
                <a:gd name="csY9" fmla="*/ 742521 h 910686"/>
                <a:gd name="csX10" fmla="*/ 1725672 w 3121335"/>
                <a:gd name="csY10" fmla="*/ 880024 h 910686"/>
                <a:gd name="csX11" fmla="*/ 1354412 w 3121335"/>
                <a:gd name="csY11" fmla="*/ 893775 h 910686"/>
                <a:gd name="csX12" fmla="*/ 1093155 w 3121335"/>
                <a:gd name="csY12" fmla="*/ 680644 h 910686"/>
                <a:gd name="csX13" fmla="*/ 1265034 w 3121335"/>
                <a:gd name="csY13" fmla="*/ 543140 h 910686"/>
                <a:gd name="csX14" fmla="*/ 1058779 w 3121335"/>
                <a:gd name="csY14" fmla="*/ 446887 h 910686"/>
                <a:gd name="csX15" fmla="*/ 481263 w 3121335"/>
                <a:gd name="csY15" fmla="*/ 515639 h 910686"/>
                <a:gd name="csX16" fmla="*/ 0 w 3121335"/>
                <a:gd name="csY16" fmla="*/ 742521 h 9106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3121335" h="910686">
                  <a:moveTo>
                    <a:pt x="3121335" y="0"/>
                  </a:moveTo>
                  <a:cubicBezTo>
                    <a:pt x="2857786" y="27501"/>
                    <a:pt x="2594237" y="55002"/>
                    <a:pt x="2461317" y="82503"/>
                  </a:cubicBezTo>
                  <a:cubicBezTo>
                    <a:pt x="2328397" y="110004"/>
                    <a:pt x="2349022" y="137504"/>
                    <a:pt x="2323813" y="165005"/>
                  </a:cubicBezTo>
                  <a:cubicBezTo>
                    <a:pt x="2298604" y="192506"/>
                    <a:pt x="2367356" y="220006"/>
                    <a:pt x="2310063" y="247507"/>
                  </a:cubicBezTo>
                  <a:cubicBezTo>
                    <a:pt x="2252770" y="275008"/>
                    <a:pt x="2086619" y="317405"/>
                    <a:pt x="1980054" y="330009"/>
                  </a:cubicBezTo>
                  <a:cubicBezTo>
                    <a:pt x="1873489" y="342613"/>
                    <a:pt x="1763485" y="299071"/>
                    <a:pt x="1670670" y="323134"/>
                  </a:cubicBezTo>
                  <a:cubicBezTo>
                    <a:pt x="1577855" y="347197"/>
                    <a:pt x="1450665" y="427408"/>
                    <a:pt x="1423164" y="474388"/>
                  </a:cubicBezTo>
                  <a:cubicBezTo>
                    <a:pt x="1395663" y="521368"/>
                    <a:pt x="1441498" y="578662"/>
                    <a:pt x="1505666" y="605017"/>
                  </a:cubicBezTo>
                  <a:cubicBezTo>
                    <a:pt x="1569834" y="631372"/>
                    <a:pt x="1735985" y="609601"/>
                    <a:pt x="1808174" y="632518"/>
                  </a:cubicBezTo>
                  <a:cubicBezTo>
                    <a:pt x="1880363" y="655435"/>
                    <a:pt x="1952553" y="701270"/>
                    <a:pt x="1938803" y="742521"/>
                  </a:cubicBezTo>
                  <a:cubicBezTo>
                    <a:pt x="1925053" y="783772"/>
                    <a:pt x="1823070" y="854815"/>
                    <a:pt x="1725672" y="880024"/>
                  </a:cubicBezTo>
                  <a:cubicBezTo>
                    <a:pt x="1628274" y="905233"/>
                    <a:pt x="1459831" y="927005"/>
                    <a:pt x="1354412" y="893775"/>
                  </a:cubicBezTo>
                  <a:cubicBezTo>
                    <a:pt x="1248993" y="860545"/>
                    <a:pt x="1108051" y="739083"/>
                    <a:pt x="1093155" y="680644"/>
                  </a:cubicBezTo>
                  <a:cubicBezTo>
                    <a:pt x="1078259" y="622205"/>
                    <a:pt x="1270763" y="582099"/>
                    <a:pt x="1265034" y="543140"/>
                  </a:cubicBezTo>
                  <a:cubicBezTo>
                    <a:pt x="1259305" y="504181"/>
                    <a:pt x="1189407" y="451470"/>
                    <a:pt x="1058779" y="446887"/>
                  </a:cubicBezTo>
                  <a:cubicBezTo>
                    <a:pt x="928151" y="442304"/>
                    <a:pt x="657726" y="466367"/>
                    <a:pt x="481263" y="515639"/>
                  </a:cubicBezTo>
                  <a:cubicBezTo>
                    <a:pt x="304800" y="564911"/>
                    <a:pt x="152400" y="653716"/>
                    <a:pt x="0" y="7425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8886C30-906F-B33C-9226-B3B29182B044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64" y="4027749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30C1DF-FCA2-76C6-B28C-415CEDE2E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425" y="4578037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BD2E4C-F99F-B1FD-45DD-5E7DF2E4A249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48" y="3793289"/>
              <a:ext cx="0" cy="2634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E5C4137-854E-7508-183C-B702A59EBF51}"/>
                </a:ext>
              </a:extLst>
            </p:cNvPr>
            <p:cNvCxnSpPr/>
            <p:nvPr/>
          </p:nvCxnSpPr>
          <p:spPr>
            <a:xfrm>
              <a:off x="7444425" y="4905295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903711-9E69-F196-11C6-AB00B445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336" y="4324390"/>
              <a:ext cx="9598" cy="273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119B73-185C-819B-8666-5E41E2D009AF}"/>
                </a:ext>
              </a:extLst>
            </p:cNvPr>
            <p:cNvCxnSpPr/>
            <p:nvPr/>
          </p:nvCxnSpPr>
          <p:spPr>
            <a:xfrm>
              <a:off x="5478294" y="4379536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1A2A945-EFB7-730F-6E28-D47DDA03FABD}"/>
              </a:ext>
            </a:extLst>
          </p:cNvPr>
          <p:cNvSpPr/>
          <p:nvPr/>
        </p:nvSpPr>
        <p:spPr>
          <a:xfrm>
            <a:off x="5644674" y="2783576"/>
            <a:ext cx="8370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>
                  <a:solidFill>
                    <a:schemeClr val="bg1"/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B3DFA-5377-EDD7-E5B0-675F76B5797F}"/>
              </a:ext>
            </a:extLst>
          </p:cNvPr>
          <p:cNvSpPr/>
          <p:nvPr/>
        </p:nvSpPr>
        <p:spPr>
          <a:xfrm>
            <a:off x="8547373" y="3510280"/>
            <a:ext cx="6463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sz="7200" b="0" cap="none" spc="0" dirty="0">
              <a:ln w="0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7CBE46-1FFA-F7F4-69A6-6FFD2A31D15A}"/>
              </a:ext>
            </a:extLst>
          </p:cNvPr>
          <p:cNvSpPr/>
          <p:nvPr/>
        </p:nvSpPr>
        <p:spPr>
          <a:xfrm>
            <a:off x="5644674" y="910010"/>
            <a:ext cx="6463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>
                <a:ln w="0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sz="7200" b="0" cap="none" spc="0" dirty="0">
              <a:ln w="0"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D44DAE-A729-0DFE-0396-B4C5D41F9631}"/>
              </a:ext>
            </a:extLst>
          </p:cNvPr>
          <p:cNvSpPr/>
          <p:nvPr/>
        </p:nvSpPr>
        <p:spPr>
          <a:xfrm>
            <a:off x="8328814" y="1719151"/>
            <a:ext cx="83708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>
                  <a:solidFill>
                    <a:schemeClr val="bg1"/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B9C736-5628-D5CD-5305-CC3F910839B8}"/>
              </a:ext>
            </a:extLst>
          </p:cNvPr>
          <p:cNvCxnSpPr/>
          <p:nvPr/>
        </p:nvCxnSpPr>
        <p:spPr>
          <a:xfrm>
            <a:off x="6632364" y="3565056"/>
            <a:ext cx="1746223" cy="499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04186-D96D-6439-983C-B634C85E8A25}"/>
              </a:ext>
            </a:extLst>
          </p:cNvPr>
          <p:cNvCxnSpPr>
            <a:cxnSpLocks/>
          </p:cNvCxnSpPr>
          <p:nvPr/>
        </p:nvCxnSpPr>
        <p:spPr>
          <a:xfrm flipH="1" flipV="1">
            <a:off x="6424249" y="1786860"/>
            <a:ext cx="1845538" cy="5382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ED026AD-76FB-664A-C290-000C4241ACCB}"/>
              </a:ext>
            </a:extLst>
          </p:cNvPr>
          <p:cNvCxnSpPr>
            <a:cxnSpLocks/>
          </p:cNvCxnSpPr>
          <p:nvPr/>
        </p:nvCxnSpPr>
        <p:spPr>
          <a:xfrm>
            <a:off x="6070503" y="1983239"/>
            <a:ext cx="0" cy="10292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049F7C-FF61-1BAB-61D0-AC1C236B9FBE}"/>
              </a:ext>
            </a:extLst>
          </p:cNvPr>
          <p:cNvCxnSpPr>
            <a:cxnSpLocks/>
          </p:cNvCxnSpPr>
          <p:nvPr/>
        </p:nvCxnSpPr>
        <p:spPr>
          <a:xfrm flipV="1">
            <a:off x="8791931" y="2664146"/>
            <a:ext cx="0" cy="10472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5BD538D-B72D-2736-ADCB-978C90066EFD}"/>
              </a:ext>
            </a:extLst>
          </p:cNvPr>
          <p:cNvSpPr txBox="1"/>
          <p:nvPr/>
        </p:nvSpPr>
        <p:spPr>
          <a:xfrm>
            <a:off x="5186916" y="5506234"/>
            <a:ext cx="526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SB pressure gradients driving mesoscale circulation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A6DB3C1-2A92-8C1A-7544-229C85C962A5}"/>
              </a:ext>
            </a:extLst>
          </p:cNvPr>
          <p:cNvSpPr txBox="1"/>
          <p:nvPr/>
        </p:nvSpPr>
        <p:spPr>
          <a:xfrm>
            <a:off x="-33626" y="1048760"/>
            <a:ext cx="453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Unequal heating between land and gulf drive the thermally direct Sea Breeze (SB) circulation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6B2350-5432-9D63-6CE7-C224FC4425FE}"/>
              </a:ext>
            </a:extLst>
          </p:cNvPr>
          <p:cNvSpPr txBox="1"/>
          <p:nvPr/>
        </p:nvSpPr>
        <p:spPr>
          <a:xfrm>
            <a:off x="-22699" y="2020928"/>
            <a:ext cx="470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Unequal heating begets the formation of a pressure gradient favoring on-shore flow</a:t>
            </a:r>
          </a:p>
        </p:txBody>
      </p:sp>
    </p:spTree>
    <p:extLst>
      <p:ext uri="{BB962C8B-B14F-4D97-AF65-F5344CB8AC3E}">
        <p14:creationId xmlns:p14="http://schemas.microsoft.com/office/powerpoint/2010/main" val="3503856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A830-648F-87E3-B899-C817E6B0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4B411B8-707F-F6CD-2126-BA9442E3CEBA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CB2CE9-B3DC-8A77-D8FA-6B3B1E68AF00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F2EFC3E-4A92-391A-C22B-FC97390C5CEE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48D25F-6AEE-BB7A-20FE-32994C22B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F22511-BA48-53DF-01DF-B0391140184F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C001E1-9A05-6C38-E772-EFE712673C01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127B57-1E75-71E0-B36A-65DF1FE0948E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425D371-E816-4BE5-C791-B32BC0A88DC0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D75F947-09FE-89A9-5E5A-402C1061949B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3901C13-7616-133D-47B3-B0282746D3BF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D78FB4-D4BD-1ABD-30AE-5B86623720BF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F24BA89-3C63-C49F-E510-A0FA76260266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A4875E-7AAC-ABE4-76EB-9384EE4BB6BA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58C0688-9E5E-1813-C72D-30F6016F6723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B5A43FA-F622-6455-5717-39FB09A12F40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E9A35EE-125A-D818-639F-29CA8D0BD71D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DDF3496-79CD-B735-AC8B-E0739E2CDB9B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009150-39DE-FEC9-6674-8A31F23EF7CE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7316823-D4A2-A662-7DAA-933A3E1D4BBC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001799-755E-6498-F663-C16EF61CCD4D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83E9B18-FEA5-D852-209A-225B5621D21F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3852F7-0C1C-CF40-8912-63ADC66F6078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8D0BA53-04C5-EA89-3308-5611FFC453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EA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REEZE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B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ASICS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DD75D8-022E-DC51-3CFA-3FFF03947C22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solidFill>
                <a:srgbClr val="B9B9B9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681E207-73B5-06FB-7E0B-407FA310BD94}"/>
              </a:ext>
            </a:extLst>
          </p:cNvPr>
          <p:cNvGrpSpPr/>
          <p:nvPr/>
        </p:nvGrpSpPr>
        <p:grpSpPr>
          <a:xfrm>
            <a:off x="3681339" y="3247124"/>
            <a:ext cx="7973870" cy="1871064"/>
            <a:chOff x="3347611" y="3257071"/>
            <a:chExt cx="7973870" cy="1871064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F758EA1-D149-71C8-0C52-914D7AC7F6C8}"/>
                </a:ext>
              </a:extLst>
            </p:cNvPr>
            <p:cNvSpPr/>
            <p:nvPr/>
          </p:nvSpPr>
          <p:spPr>
            <a:xfrm>
              <a:off x="7452765" y="4337331"/>
              <a:ext cx="3859900" cy="776835"/>
            </a:xfrm>
            <a:custGeom>
              <a:avLst/>
              <a:gdLst>
                <a:gd name="csX0" fmla="*/ 0 w 3859900"/>
                <a:gd name="csY0" fmla="*/ 566442 h 776835"/>
                <a:gd name="csX1" fmla="*/ 0 w 3859900"/>
                <a:gd name="csY1" fmla="*/ 776835 h 776835"/>
                <a:gd name="csX2" fmla="*/ 3859900 w 3859900"/>
                <a:gd name="csY2" fmla="*/ 242761 h 776835"/>
                <a:gd name="csX3" fmla="*/ 3843716 w 3859900"/>
                <a:gd name="csY3" fmla="*/ 0 h 776835"/>
                <a:gd name="csX4" fmla="*/ 0 w 3859900"/>
                <a:gd name="csY4" fmla="*/ 566442 h 7768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59900" h="776835">
                  <a:moveTo>
                    <a:pt x="0" y="566442"/>
                  </a:moveTo>
                  <a:lnTo>
                    <a:pt x="0" y="776835"/>
                  </a:lnTo>
                  <a:lnTo>
                    <a:pt x="3859900" y="242761"/>
                  </a:lnTo>
                  <a:lnTo>
                    <a:pt x="3843716" y="0"/>
                  </a:lnTo>
                  <a:lnTo>
                    <a:pt x="0" y="566442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012DD04-D4A8-3CA9-F1A5-B2256D44FC81}"/>
                </a:ext>
              </a:extLst>
            </p:cNvPr>
            <p:cNvSpPr/>
            <p:nvPr/>
          </p:nvSpPr>
          <p:spPr>
            <a:xfrm>
              <a:off x="5448160" y="4359794"/>
              <a:ext cx="1984593" cy="768341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rgbClr val="13501B">
                <a:alpha val="8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AA42BD0-46BE-B75F-25B3-006A2DE05319}"/>
                </a:ext>
              </a:extLst>
            </p:cNvPr>
            <p:cNvSpPr/>
            <p:nvPr/>
          </p:nvSpPr>
          <p:spPr>
            <a:xfrm>
              <a:off x="3350103" y="3787073"/>
              <a:ext cx="2136297" cy="793019"/>
            </a:xfrm>
            <a:custGeom>
              <a:avLst/>
              <a:gdLst>
                <a:gd name="csX0" fmla="*/ 24276 w 2136297"/>
                <a:gd name="csY0" fmla="*/ 0 h 793019"/>
                <a:gd name="csX1" fmla="*/ 0 w 2136297"/>
                <a:gd name="csY1" fmla="*/ 250853 h 793019"/>
                <a:gd name="csX2" fmla="*/ 2136297 w 2136297"/>
                <a:gd name="csY2" fmla="*/ 793019 h 793019"/>
                <a:gd name="csX3" fmla="*/ 2136297 w 2136297"/>
                <a:gd name="csY3" fmla="*/ 590718 h 793019"/>
                <a:gd name="csX4" fmla="*/ 24276 w 2136297"/>
                <a:gd name="csY4" fmla="*/ 0 h 79301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136297" h="793019">
                  <a:moveTo>
                    <a:pt x="24276" y="0"/>
                  </a:moveTo>
                  <a:lnTo>
                    <a:pt x="0" y="250853"/>
                  </a:lnTo>
                  <a:lnTo>
                    <a:pt x="2136297" y="793019"/>
                  </a:lnTo>
                  <a:lnTo>
                    <a:pt x="2136297" y="590718"/>
                  </a:lnTo>
                  <a:lnTo>
                    <a:pt x="24276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3906E2E-76DB-A80B-123F-F22442EE14E4}"/>
                </a:ext>
              </a:extLst>
            </p:cNvPr>
            <p:cNvSpPr/>
            <p:nvPr/>
          </p:nvSpPr>
          <p:spPr>
            <a:xfrm>
              <a:off x="3376800" y="3261600"/>
              <a:ext cx="7898400" cy="1641600"/>
            </a:xfrm>
            <a:custGeom>
              <a:avLst/>
              <a:gdLst>
                <a:gd name="csX0" fmla="*/ 0 w 7898400"/>
                <a:gd name="csY0" fmla="*/ 532800 h 1641600"/>
                <a:gd name="csX1" fmla="*/ 4039200 w 7898400"/>
                <a:gd name="csY1" fmla="*/ 1641600 h 1641600"/>
                <a:gd name="csX2" fmla="*/ 7898400 w 7898400"/>
                <a:gd name="csY2" fmla="*/ 1087200 h 1641600"/>
                <a:gd name="csX3" fmla="*/ 3844800 w 7898400"/>
                <a:gd name="csY3" fmla="*/ 0 h 1641600"/>
                <a:gd name="csX4" fmla="*/ 0 w 7898400"/>
                <a:gd name="csY4" fmla="*/ 532800 h 16416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7898400" h="1641600">
                  <a:moveTo>
                    <a:pt x="0" y="532800"/>
                  </a:moveTo>
                  <a:lnTo>
                    <a:pt x="4039200" y="1641600"/>
                  </a:lnTo>
                  <a:lnTo>
                    <a:pt x="7898400" y="1087200"/>
                  </a:lnTo>
                  <a:lnTo>
                    <a:pt x="3844800" y="0"/>
                  </a:lnTo>
                  <a:lnTo>
                    <a:pt x="0" y="53280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DFCD6B-A500-D4CD-CEF7-01FBC29B6671}"/>
                </a:ext>
              </a:extLst>
            </p:cNvPr>
            <p:cNvSpPr/>
            <p:nvPr/>
          </p:nvSpPr>
          <p:spPr>
            <a:xfrm>
              <a:off x="6365734" y="3483452"/>
              <a:ext cx="1836697" cy="470006"/>
            </a:xfrm>
            <a:custGeom>
              <a:avLst/>
              <a:gdLst>
                <a:gd name="csX0" fmla="*/ 1327966 w 1390831"/>
                <a:gd name="csY0" fmla="*/ 0 h 405310"/>
                <a:gd name="csX1" fmla="*/ 1190806 w 1390831"/>
                <a:gd name="csY1" fmla="*/ 74295 h 405310"/>
                <a:gd name="csX2" fmla="*/ 922201 w 1390831"/>
                <a:gd name="csY2" fmla="*/ 148590 h 405310"/>
                <a:gd name="csX3" fmla="*/ 665026 w 1390831"/>
                <a:gd name="csY3" fmla="*/ 262890 h 405310"/>
                <a:gd name="csX4" fmla="*/ 282121 w 1390831"/>
                <a:gd name="csY4" fmla="*/ 325755 h 405310"/>
                <a:gd name="csX5" fmla="*/ 7801 w 1390831"/>
                <a:gd name="csY5" fmla="*/ 394335 h 405310"/>
                <a:gd name="csX6" fmla="*/ 104956 w 1390831"/>
                <a:gd name="csY6" fmla="*/ 400050 h 405310"/>
                <a:gd name="csX7" fmla="*/ 413566 w 1390831"/>
                <a:gd name="csY7" fmla="*/ 342900 h 405310"/>
                <a:gd name="csX8" fmla="*/ 670741 w 1390831"/>
                <a:gd name="csY8" fmla="*/ 320040 h 405310"/>
                <a:gd name="csX9" fmla="*/ 887911 w 1390831"/>
                <a:gd name="csY9" fmla="*/ 222885 h 405310"/>
                <a:gd name="csX10" fmla="*/ 1047931 w 1390831"/>
                <a:gd name="csY10" fmla="*/ 154305 h 405310"/>
                <a:gd name="csX11" fmla="*/ 1196521 w 1390831"/>
                <a:gd name="csY11" fmla="*/ 125730 h 405310"/>
                <a:gd name="csX12" fmla="*/ 1390831 w 1390831"/>
                <a:gd name="csY12" fmla="*/ 11430 h 4053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1390831" h="405310">
                  <a:moveTo>
                    <a:pt x="1327966" y="0"/>
                  </a:moveTo>
                  <a:cubicBezTo>
                    <a:pt x="1293199" y="24765"/>
                    <a:pt x="1258433" y="49530"/>
                    <a:pt x="1190806" y="74295"/>
                  </a:cubicBezTo>
                  <a:cubicBezTo>
                    <a:pt x="1123179" y="99060"/>
                    <a:pt x="1009831" y="117158"/>
                    <a:pt x="922201" y="148590"/>
                  </a:cubicBezTo>
                  <a:cubicBezTo>
                    <a:pt x="834571" y="180022"/>
                    <a:pt x="771706" y="233362"/>
                    <a:pt x="665026" y="262890"/>
                  </a:cubicBezTo>
                  <a:cubicBezTo>
                    <a:pt x="558346" y="292418"/>
                    <a:pt x="391659" y="303847"/>
                    <a:pt x="282121" y="325755"/>
                  </a:cubicBezTo>
                  <a:cubicBezTo>
                    <a:pt x="172583" y="347663"/>
                    <a:pt x="37328" y="381953"/>
                    <a:pt x="7801" y="394335"/>
                  </a:cubicBezTo>
                  <a:cubicBezTo>
                    <a:pt x="-21726" y="406717"/>
                    <a:pt x="37328" y="408623"/>
                    <a:pt x="104956" y="400050"/>
                  </a:cubicBezTo>
                  <a:cubicBezTo>
                    <a:pt x="172583" y="391478"/>
                    <a:pt x="319269" y="356235"/>
                    <a:pt x="413566" y="342900"/>
                  </a:cubicBezTo>
                  <a:cubicBezTo>
                    <a:pt x="507863" y="329565"/>
                    <a:pt x="591683" y="340043"/>
                    <a:pt x="670741" y="320040"/>
                  </a:cubicBezTo>
                  <a:cubicBezTo>
                    <a:pt x="749799" y="300037"/>
                    <a:pt x="825046" y="250507"/>
                    <a:pt x="887911" y="222885"/>
                  </a:cubicBezTo>
                  <a:cubicBezTo>
                    <a:pt x="950776" y="195263"/>
                    <a:pt x="996496" y="170497"/>
                    <a:pt x="1047931" y="154305"/>
                  </a:cubicBezTo>
                  <a:cubicBezTo>
                    <a:pt x="1099366" y="138113"/>
                    <a:pt x="1139371" y="149542"/>
                    <a:pt x="1196521" y="125730"/>
                  </a:cubicBezTo>
                  <a:cubicBezTo>
                    <a:pt x="1253671" y="101918"/>
                    <a:pt x="1322251" y="56674"/>
                    <a:pt x="1390831" y="11430"/>
                  </a:cubicBezTo>
                </a:path>
              </a:pathLst>
            </a:custGeom>
            <a:solidFill>
              <a:srgbClr val="13501B">
                <a:alpha val="80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238C60-3F86-54C6-4E1B-735C57D7010D}"/>
                </a:ext>
              </a:extLst>
            </p:cNvPr>
            <p:cNvSpPr/>
            <p:nvPr/>
          </p:nvSpPr>
          <p:spPr>
            <a:xfrm>
              <a:off x="5457213" y="3618481"/>
              <a:ext cx="5806315" cy="1281704"/>
            </a:xfrm>
            <a:custGeom>
              <a:avLst/>
              <a:gdLst>
                <a:gd name="csX0" fmla="*/ 3100759 w 6067105"/>
                <a:gd name="csY0" fmla="*/ 0 h 1281704"/>
                <a:gd name="csX1" fmla="*/ 2479750 w 6067105"/>
                <a:gd name="csY1" fmla="*/ 97797 h 1281704"/>
                <a:gd name="csX2" fmla="*/ 2372173 w 6067105"/>
                <a:gd name="csY2" fmla="*/ 141806 h 1281704"/>
                <a:gd name="csX3" fmla="*/ 2352614 w 6067105"/>
                <a:gd name="csY3" fmla="*/ 200484 h 1281704"/>
                <a:gd name="csX4" fmla="*/ 2333055 w 6067105"/>
                <a:gd name="csY4" fmla="*/ 264052 h 1281704"/>
                <a:gd name="csX5" fmla="*/ 2024995 w 6067105"/>
                <a:gd name="csY5" fmla="*/ 342289 h 1281704"/>
                <a:gd name="csX6" fmla="*/ 1746274 w 6067105"/>
                <a:gd name="csY6" fmla="*/ 327620 h 1281704"/>
                <a:gd name="csX7" fmla="*/ 1526231 w 6067105"/>
                <a:gd name="csY7" fmla="*/ 415637 h 1281704"/>
                <a:gd name="csX8" fmla="*/ 1433324 w 6067105"/>
                <a:gd name="csY8" fmla="*/ 498764 h 1281704"/>
                <a:gd name="csX9" fmla="*/ 1521341 w 6067105"/>
                <a:gd name="csY9" fmla="*/ 616120 h 1281704"/>
                <a:gd name="csX10" fmla="*/ 1809842 w 6067105"/>
                <a:gd name="csY10" fmla="*/ 635679 h 1281704"/>
                <a:gd name="csX11" fmla="*/ 1961427 w 6067105"/>
                <a:gd name="csY11" fmla="*/ 738366 h 1281704"/>
                <a:gd name="csX12" fmla="*/ 1785393 w 6067105"/>
                <a:gd name="csY12" fmla="*/ 889951 h 1281704"/>
                <a:gd name="csX13" fmla="*/ 1438214 w 6067105"/>
                <a:gd name="csY13" fmla="*/ 929070 h 1281704"/>
                <a:gd name="csX14" fmla="*/ 1135044 w 6067105"/>
                <a:gd name="csY14" fmla="*/ 738366 h 1281704"/>
                <a:gd name="csX15" fmla="*/ 1110595 w 6067105"/>
                <a:gd name="csY15" fmla="*/ 650349 h 1281704"/>
                <a:gd name="csX16" fmla="*/ 1286629 w 6067105"/>
                <a:gd name="csY16" fmla="*/ 557442 h 1281704"/>
                <a:gd name="csX17" fmla="*/ 1193722 w 6067105"/>
                <a:gd name="csY17" fmla="*/ 479205 h 1281704"/>
                <a:gd name="csX18" fmla="*/ 807425 w 6067105"/>
                <a:gd name="csY18" fmla="*/ 469425 h 1281704"/>
                <a:gd name="csX19" fmla="*/ 323331 w 6067105"/>
                <a:gd name="csY19" fmla="*/ 586781 h 1281704"/>
                <a:gd name="csX20" fmla="*/ 10381 w 6067105"/>
                <a:gd name="csY20" fmla="*/ 767705 h 1281704"/>
                <a:gd name="csX21" fmla="*/ 69059 w 6067105"/>
                <a:gd name="csY21" fmla="*/ 772595 h 1281704"/>
                <a:gd name="csX22" fmla="*/ 1883189 w 6067105"/>
                <a:gd name="csY22" fmla="*/ 1246909 h 1281704"/>
                <a:gd name="csX23" fmla="*/ 1829401 w 6067105"/>
                <a:gd name="csY23" fmla="*/ 1242020 h 1281704"/>
                <a:gd name="csX24" fmla="*/ 1971206 w 6067105"/>
                <a:gd name="csY24" fmla="*/ 1281138 h 1281704"/>
                <a:gd name="csX25" fmla="*/ 2528648 w 6067105"/>
                <a:gd name="csY25" fmla="*/ 1207791 h 1281704"/>
                <a:gd name="csX26" fmla="*/ 5839070 w 6067105"/>
                <a:gd name="csY26" fmla="*/ 748146 h 1281704"/>
                <a:gd name="csX27" fmla="*/ 5785281 w 6067105"/>
                <a:gd name="csY27" fmla="*/ 713917 h 1281704"/>
                <a:gd name="csX28" fmla="*/ 3100759 w 6067105"/>
                <a:gd name="csY28" fmla="*/ 0 h 1281704"/>
                <a:gd name="csX0" fmla="*/ 3100759 w 6037138"/>
                <a:gd name="csY0" fmla="*/ 0 h 1281704"/>
                <a:gd name="csX1" fmla="*/ 2479750 w 6037138"/>
                <a:gd name="csY1" fmla="*/ 97797 h 1281704"/>
                <a:gd name="csX2" fmla="*/ 2372173 w 6037138"/>
                <a:gd name="csY2" fmla="*/ 141806 h 1281704"/>
                <a:gd name="csX3" fmla="*/ 2352614 w 6037138"/>
                <a:gd name="csY3" fmla="*/ 200484 h 1281704"/>
                <a:gd name="csX4" fmla="*/ 2333055 w 6037138"/>
                <a:gd name="csY4" fmla="*/ 264052 h 1281704"/>
                <a:gd name="csX5" fmla="*/ 2024995 w 6037138"/>
                <a:gd name="csY5" fmla="*/ 342289 h 1281704"/>
                <a:gd name="csX6" fmla="*/ 1746274 w 6037138"/>
                <a:gd name="csY6" fmla="*/ 327620 h 1281704"/>
                <a:gd name="csX7" fmla="*/ 1526231 w 6037138"/>
                <a:gd name="csY7" fmla="*/ 415637 h 1281704"/>
                <a:gd name="csX8" fmla="*/ 1433324 w 6037138"/>
                <a:gd name="csY8" fmla="*/ 498764 h 1281704"/>
                <a:gd name="csX9" fmla="*/ 1521341 w 6037138"/>
                <a:gd name="csY9" fmla="*/ 616120 h 1281704"/>
                <a:gd name="csX10" fmla="*/ 1809842 w 6037138"/>
                <a:gd name="csY10" fmla="*/ 635679 h 1281704"/>
                <a:gd name="csX11" fmla="*/ 1961427 w 6037138"/>
                <a:gd name="csY11" fmla="*/ 738366 h 1281704"/>
                <a:gd name="csX12" fmla="*/ 1785393 w 6037138"/>
                <a:gd name="csY12" fmla="*/ 889951 h 1281704"/>
                <a:gd name="csX13" fmla="*/ 1438214 w 6037138"/>
                <a:gd name="csY13" fmla="*/ 929070 h 1281704"/>
                <a:gd name="csX14" fmla="*/ 1135044 w 6037138"/>
                <a:gd name="csY14" fmla="*/ 738366 h 1281704"/>
                <a:gd name="csX15" fmla="*/ 1110595 w 6037138"/>
                <a:gd name="csY15" fmla="*/ 650349 h 1281704"/>
                <a:gd name="csX16" fmla="*/ 1286629 w 6037138"/>
                <a:gd name="csY16" fmla="*/ 557442 h 1281704"/>
                <a:gd name="csX17" fmla="*/ 1193722 w 6037138"/>
                <a:gd name="csY17" fmla="*/ 479205 h 1281704"/>
                <a:gd name="csX18" fmla="*/ 807425 w 6037138"/>
                <a:gd name="csY18" fmla="*/ 469425 h 1281704"/>
                <a:gd name="csX19" fmla="*/ 323331 w 6037138"/>
                <a:gd name="csY19" fmla="*/ 586781 h 1281704"/>
                <a:gd name="csX20" fmla="*/ 10381 w 6037138"/>
                <a:gd name="csY20" fmla="*/ 767705 h 1281704"/>
                <a:gd name="csX21" fmla="*/ 69059 w 6037138"/>
                <a:gd name="csY21" fmla="*/ 772595 h 1281704"/>
                <a:gd name="csX22" fmla="*/ 1883189 w 6037138"/>
                <a:gd name="csY22" fmla="*/ 1246909 h 1281704"/>
                <a:gd name="csX23" fmla="*/ 1829401 w 6037138"/>
                <a:gd name="csY23" fmla="*/ 1242020 h 1281704"/>
                <a:gd name="csX24" fmla="*/ 1971206 w 6037138"/>
                <a:gd name="csY24" fmla="*/ 1281138 h 1281704"/>
                <a:gd name="csX25" fmla="*/ 2528648 w 6037138"/>
                <a:gd name="csY25" fmla="*/ 1207791 h 1281704"/>
                <a:gd name="csX26" fmla="*/ 5839070 w 6037138"/>
                <a:gd name="csY26" fmla="*/ 748146 h 1281704"/>
                <a:gd name="csX27" fmla="*/ 5637000 w 6037138"/>
                <a:gd name="csY27" fmla="*/ 671551 h 1281704"/>
                <a:gd name="csX28" fmla="*/ 3100759 w 6037138"/>
                <a:gd name="csY28" fmla="*/ 0 h 1281704"/>
                <a:gd name="csX0" fmla="*/ 3100759 w 5971310"/>
                <a:gd name="csY0" fmla="*/ 0 h 1281704"/>
                <a:gd name="csX1" fmla="*/ 2479750 w 5971310"/>
                <a:gd name="csY1" fmla="*/ 97797 h 1281704"/>
                <a:gd name="csX2" fmla="*/ 2372173 w 5971310"/>
                <a:gd name="csY2" fmla="*/ 141806 h 1281704"/>
                <a:gd name="csX3" fmla="*/ 2352614 w 5971310"/>
                <a:gd name="csY3" fmla="*/ 200484 h 1281704"/>
                <a:gd name="csX4" fmla="*/ 2333055 w 5971310"/>
                <a:gd name="csY4" fmla="*/ 264052 h 1281704"/>
                <a:gd name="csX5" fmla="*/ 2024995 w 5971310"/>
                <a:gd name="csY5" fmla="*/ 342289 h 1281704"/>
                <a:gd name="csX6" fmla="*/ 1746274 w 5971310"/>
                <a:gd name="csY6" fmla="*/ 327620 h 1281704"/>
                <a:gd name="csX7" fmla="*/ 1526231 w 5971310"/>
                <a:gd name="csY7" fmla="*/ 415637 h 1281704"/>
                <a:gd name="csX8" fmla="*/ 1433324 w 5971310"/>
                <a:gd name="csY8" fmla="*/ 498764 h 1281704"/>
                <a:gd name="csX9" fmla="*/ 1521341 w 5971310"/>
                <a:gd name="csY9" fmla="*/ 616120 h 1281704"/>
                <a:gd name="csX10" fmla="*/ 1809842 w 5971310"/>
                <a:gd name="csY10" fmla="*/ 635679 h 1281704"/>
                <a:gd name="csX11" fmla="*/ 1961427 w 5971310"/>
                <a:gd name="csY11" fmla="*/ 738366 h 1281704"/>
                <a:gd name="csX12" fmla="*/ 1785393 w 5971310"/>
                <a:gd name="csY12" fmla="*/ 889951 h 1281704"/>
                <a:gd name="csX13" fmla="*/ 1438214 w 5971310"/>
                <a:gd name="csY13" fmla="*/ 929070 h 1281704"/>
                <a:gd name="csX14" fmla="*/ 1135044 w 5971310"/>
                <a:gd name="csY14" fmla="*/ 738366 h 1281704"/>
                <a:gd name="csX15" fmla="*/ 1110595 w 5971310"/>
                <a:gd name="csY15" fmla="*/ 650349 h 1281704"/>
                <a:gd name="csX16" fmla="*/ 1286629 w 5971310"/>
                <a:gd name="csY16" fmla="*/ 557442 h 1281704"/>
                <a:gd name="csX17" fmla="*/ 1193722 w 5971310"/>
                <a:gd name="csY17" fmla="*/ 479205 h 1281704"/>
                <a:gd name="csX18" fmla="*/ 807425 w 5971310"/>
                <a:gd name="csY18" fmla="*/ 469425 h 1281704"/>
                <a:gd name="csX19" fmla="*/ 323331 w 5971310"/>
                <a:gd name="csY19" fmla="*/ 586781 h 1281704"/>
                <a:gd name="csX20" fmla="*/ 10381 w 5971310"/>
                <a:gd name="csY20" fmla="*/ 767705 h 1281704"/>
                <a:gd name="csX21" fmla="*/ 69059 w 5971310"/>
                <a:gd name="csY21" fmla="*/ 772595 h 1281704"/>
                <a:gd name="csX22" fmla="*/ 1883189 w 5971310"/>
                <a:gd name="csY22" fmla="*/ 1246909 h 1281704"/>
                <a:gd name="csX23" fmla="*/ 1829401 w 5971310"/>
                <a:gd name="csY23" fmla="*/ 1242020 h 1281704"/>
                <a:gd name="csX24" fmla="*/ 1971206 w 5971310"/>
                <a:gd name="csY24" fmla="*/ 1281138 h 1281704"/>
                <a:gd name="csX25" fmla="*/ 2528648 w 5971310"/>
                <a:gd name="csY25" fmla="*/ 1207791 h 1281704"/>
                <a:gd name="csX26" fmla="*/ 5757868 w 5971310"/>
                <a:gd name="csY26" fmla="*/ 758738 h 1281704"/>
                <a:gd name="csX27" fmla="*/ 5637000 w 5971310"/>
                <a:gd name="csY27" fmla="*/ 671551 h 1281704"/>
                <a:gd name="csX28" fmla="*/ 3100759 w 5971310"/>
                <a:gd name="csY28" fmla="*/ 0 h 1281704"/>
                <a:gd name="csX0" fmla="*/ 3100759 w 5806315"/>
                <a:gd name="csY0" fmla="*/ 0 h 1281704"/>
                <a:gd name="csX1" fmla="*/ 2479750 w 5806315"/>
                <a:gd name="csY1" fmla="*/ 97797 h 1281704"/>
                <a:gd name="csX2" fmla="*/ 2372173 w 5806315"/>
                <a:gd name="csY2" fmla="*/ 141806 h 1281704"/>
                <a:gd name="csX3" fmla="*/ 2352614 w 5806315"/>
                <a:gd name="csY3" fmla="*/ 200484 h 1281704"/>
                <a:gd name="csX4" fmla="*/ 2333055 w 5806315"/>
                <a:gd name="csY4" fmla="*/ 264052 h 1281704"/>
                <a:gd name="csX5" fmla="*/ 2024995 w 5806315"/>
                <a:gd name="csY5" fmla="*/ 342289 h 1281704"/>
                <a:gd name="csX6" fmla="*/ 1746274 w 5806315"/>
                <a:gd name="csY6" fmla="*/ 327620 h 1281704"/>
                <a:gd name="csX7" fmla="*/ 1526231 w 5806315"/>
                <a:gd name="csY7" fmla="*/ 415637 h 1281704"/>
                <a:gd name="csX8" fmla="*/ 1433324 w 5806315"/>
                <a:gd name="csY8" fmla="*/ 498764 h 1281704"/>
                <a:gd name="csX9" fmla="*/ 1521341 w 5806315"/>
                <a:gd name="csY9" fmla="*/ 616120 h 1281704"/>
                <a:gd name="csX10" fmla="*/ 1809842 w 5806315"/>
                <a:gd name="csY10" fmla="*/ 635679 h 1281704"/>
                <a:gd name="csX11" fmla="*/ 1961427 w 5806315"/>
                <a:gd name="csY11" fmla="*/ 738366 h 1281704"/>
                <a:gd name="csX12" fmla="*/ 1785393 w 5806315"/>
                <a:gd name="csY12" fmla="*/ 889951 h 1281704"/>
                <a:gd name="csX13" fmla="*/ 1438214 w 5806315"/>
                <a:gd name="csY13" fmla="*/ 929070 h 1281704"/>
                <a:gd name="csX14" fmla="*/ 1135044 w 5806315"/>
                <a:gd name="csY14" fmla="*/ 738366 h 1281704"/>
                <a:gd name="csX15" fmla="*/ 1110595 w 5806315"/>
                <a:gd name="csY15" fmla="*/ 650349 h 1281704"/>
                <a:gd name="csX16" fmla="*/ 1286629 w 5806315"/>
                <a:gd name="csY16" fmla="*/ 557442 h 1281704"/>
                <a:gd name="csX17" fmla="*/ 1193722 w 5806315"/>
                <a:gd name="csY17" fmla="*/ 479205 h 1281704"/>
                <a:gd name="csX18" fmla="*/ 807425 w 5806315"/>
                <a:gd name="csY18" fmla="*/ 469425 h 1281704"/>
                <a:gd name="csX19" fmla="*/ 323331 w 5806315"/>
                <a:gd name="csY19" fmla="*/ 586781 h 1281704"/>
                <a:gd name="csX20" fmla="*/ 10381 w 5806315"/>
                <a:gd name="csY20" fmla="*/ 767705 h 1281704"/>
                <a:gd name="csX21" fmla="*/ 69059 w 5806315"/>
                <a:gd name="csY21" fmla="*/ 772595 h 1281704"/>
                <a:gd name="csX22" fmla="*/ 1883189 w 5806315"/>
                <a:gd name="csY22" fmla="*/ 1246909 h 1281704"/>
                <a:gd name="csX23" fmla="*/ 1829401 w 5806315"/>
                <a:gd name="csY23" fmla="*/ 1242020 h 1281704"/>
                <a:gd name="csX24" fmla="*/ 1971206 w 5806315"/>
                <a:gd name="csY24" fmla="*/ 1281138 h 1281704"/>
                <a:gd name="csX25" fmla="*/ 2528648 w 5806315"/>
                <a:gd name="csY25" fmla="*/ 1207791 h 1281704"/>
                <a:gd name="csX26" fmla="*/ 5757868 w 5806315"/>
                <a:gd name="csY26" fmla="*/ 758738 h 1281704"/>
                <a:gd name="csX27" fmla="*/ 5637000 w 5806315"/>
                <a:gd name="csY27" fmla="*/ 671551 h 1281704"/>
                <a:gd name="csX28" fmla="*/ 3100759 w 5806315"/>
                <a:gd name="csY28" fmla="*/ 0 h 128170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5806315" h="1281704">
                  <a:moveTo>
                    <a:pt x="3100759" y="0"/>
                  </a:moveTo>
                  <a:lnTo>
                    <a:pt x="2479750" y="97797"/>
                  </a:lnTo>
                  <a:cubicBezTo>
                    <a:pt x="2358319" y="121431"/>
                    <a:pt x="2393362" y="124691"/>
                    <a:pt x="2372173" y="141806"/>
                  </a:cubicBezTo>
                  <a:cubicBezTo>
                    <a:pt x="2350984" y="158921"/>
                    <a:pt x="2359134" y="180110"/>
                    <a:pt x="2352614" y="200484"/>
                  </a:cubicBezTo>
                  <a:cubicBezTo>
                    <a:pt x="2346094" y="220858"/>
                    <a:pt x="2387658" y="240418"/>
                    <a:pt x="2333055" y="264052"/>
                  </a:cubicBezTo>
                  <a:cubicBezTo>
                    <a:pt x="2278452" y="287686"/>
                    <a:pt x="2122792" y="331694"/>
                    <a:pt x="2024995" y="342289"/>
                  </a:cubicBezTo>
                  <a:cubicBezTo>
                    <a:pt x="1927198" y="352884"/>
                    <a:pt x="1829401" y="315395"/>
                    <a:pt x="1746274" y="327620"/>
                  </a:cubicBezTo>
                  <a:cubicBezTo>
                    <a:pt x="1663147" y="339845"/>
                    <a:pt x="1578389" y="387113"/>
                    <a:pt x="1526231" y="415637"/>
                  </a:cubicBezTo>
                  <a:cubicBezTo>
                    <a:pt x="1474073" y="444161"/>
                    <a:pt x="1434139" y="465350"/>
                    <a:pt x="1433324" y="498764"/>
                  </a:cubicBezTo>
                  <a:cubicBezTo>
                    <a:pt x="1432509" y="532178"/>
                    <a:pt x="1458588" y="593301"/>
                    <a:pt x="1521341" y="616120"/>
                  </a:cubicBezTo>
                  <a:cubicBezTo>
                    <a:pt x="1584094" y="638939"/>
                    <a:pt x="1736494" y="615305"/>
                    <a:pt x="1809842" y="635679"/>
                  </a:cubicBezTo>
                  <a:cubicBezTo>
                    <a:pt x="1883190" y="656053"/>
                    <a:pt x="1965502" y="695987"/>
                    <a:pt x="1961427" y="738366"/>
                  </a:cubicBezTo>
                  <a:cubicBezTo>
                    <a:pt x="1957352" y="780745"/>
                    <a:pt x="1872595" y="858167"/>
                    <a:pt x="1785393" y="889951"/>
                  </a:cubicBezTo>
                  <a:cubicBezTo>
                    <a:pt x="1698191" y="921735"/>
                    <a:pt x="1546605" y="954334"/>
                    <a:pt x="1438214" y="929070"/>
                  </a:cubicBezTo>
                  <a:cubicBezTo>
                    <a:pt x="1329822" y="903806"/>
                    <a:pt x="1189647" y="784820"/>
                    <a:pt x="1135044" y="738366"/>
                  </a:cubicBezTo>
                  <a:cubicBezTo>
                    <a:pt x="1080441" y="691913"/>
                    <a:pt x="1085331" y="680503"/>
                    <a:pt x="1110595" y="650349"/>
                  </a:cubicBezTo>
                  <a:cubicBezTo>
                    <a:pt x="1135859" y="620195"/>
                    <a:pt x="1272774" y="585966"/>
                    <a:pt x="1286629" y="557442"/>
                  </a:cubicBezTo>
                  <a:cubicBezTo>
                    <a:pt x="1300484" y="528918"/>
                    <a:pt x="1273589" y="493874"/>
                    <a:pt x="1193722" y="479205"/>
                  </a:cubicBezTo>
                  <a:cubicBezTo>
                    <a:pt x="1113855" y="464536"/>
                    <a:pt x="952490" y="451496"/>
                    <a:pt x="807425" y="469425"/>
                  </a:cubicBezTo>
                  <a:cubicBezTo>
                    <a:pt x="662360" y="487354"/>
                    <a:pt x="456172" y="537068"/>
                    <a:pt x="323331" y="586781"/>
                  </a:cubicBezTo>
                  <a:cubicBezTo>
                    <a:pt x="190490" y="636494"/>
                    <a:pt x="52760" y="736736"/>
                    <a:pt x="10381" y="767705"/>
                  </a:cubicBezTo>
                  <a:cubicBezTo>
                    <a:pt x="-31998" y="798674"/>
                    <a:pt x="69059" y="772595"/>
                    <a:pt x="69059" y="772595"/>
                  </a:cubicBezTo>
                  <a:lnTo>
                    <a:pt x="1883189" y="1246909"/>
                  </a:lnTo>
                  <a:cubicBezTo>
                    <a:pt x="2176579" y="1325146"/>
                    <a:pt x="1814731" y="1236315"/>
                    <a:pt x="1829401" y="1242020"/>
                  </a:cubicBezTo>
                  <a:cubicBezTo>
                    <a:pt x="1844070" y="1247725"/>
                    <a:pt x="1854665" y="1286843"/>
                    <a:pt x="1971206" y="1281138"/>
                  </a:cubicBezTo>
                  <a:cubicBezTo>
                    <a:pt x="2087747" y="1275433"/>
                    <a:pt x="2528648" y="1207791"/>
                    <a:pt x="2528648" y="1207791"/>
                  </a:cubicBezTo>
                  <a:lnTo>
                    <a:pt x="5757868" y="758738"/>
                  </a:lnTo>
                  <a:cubicBezTo>
                    <a:pt x="5915816" y="725853"/>
                    <a:pt x="5637000" y="671551"/>
                    <a:pt x="5637000" y="671551"/>
                  </a:cubicBezTo>
                  <a:lnTo>
                    <a:pt x="3100759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076A491-F321-362D-7601-AA0DAAC41E46}"/>
                </a:ext>
              </a:extLst>
            </p:cNvPr>
            <p:cNvCxnSpPr>
              <a:cxnSpLocks/>
            </p:cNvCxnSpPr>
            <p:nvPr/>
          </p:nvCxnSpPr>
          <p:spPr>
            <a:xfrm>
              <a:off x="3347611" y="3809506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2EED9CA-E921-A3B5-60DA-AEBD9EC7E19A}"/>
                </a:ext>
              </a:extLst>
            </p:cNvPr>
            <p:cNvGrpSpPr/>
            <p:nvPr/>
          </p:nvGrpSpPr>
          <p:grpSpPr>
            <a:xfrm rot="10800000">
              <a:off x="3372418" y="3257071"/>
              <a:ext cx="7940010" cy="1095816"/>
              <a:chOff x="555281" y="4686208"/>
              <a:chExt cx="7940010" cy="109581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D766FA2-15BD-69A6-9BAC-B698FF691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235" y="5236523"/>
                <a:ext cx="3877056" cy="536448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C3B020C-C1DC-2A03-53DA-1756F403115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555281" y="4686208"/>
                <a:ext cx="4072007" cy="1095816"/>
              </a:xfrm>
              <a:prstGeom prst="line">
                <a:avLst/>
              </a:prstGeom>
              <a:ln w="571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8F505E6-EA96-E597-6499-C9504B0F0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5372" y="4359794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DBA147E-6E12-6DBC-B32A-DCBBDC553B2E}"/>
                </a:ext>
              </a:extLst>
            </p:cNvPr>
            <p:cNvSpPr/>
            <p:nvPr/>
          </p:nvSpPr>
          <p:spPr>
            <a:xfrm>
              <a:off x="5478294" y="3630099"/>
              <a:ext cx="3121335" cy="910686"/>
            </a:xfrm>
            <a:custGeom>
              <a:avLst/>
              <a:gdLst>
                <a:gd name="csX0" fmla="*/ 3121335 w 3121335"/>
                <a:gd name="csY0" fmla="*/ 0 h 910686"/>
                <a:gd name="csX1" fmla="*/ 2461317 w 3121335"/>
                <a:gd name="csY1" fmla="*/ 82503 h 910686"/>
                <a:gd name="csX2" fmla="*/ 2323813 w 3121335"/>
                <a:gd name="csY2" fmla="*/ 165005 h 910686"/>
                <a:gd name="csX3" fmla="*/ 2310063 w 3121335"/>
                <a:gd name="csY3" fmla="*/ 247507 h 910686"/>
                <a:gd name="csX4" fmla="*/ 1980054 w 3121335"/>
                <a:gd name="csY4" fmla="*/ 330009 h 910686"/>
                <a:gd name="csX5" fmla="*/ 1670670 w 3121335"/>
                <a:gd name="csY5" fmla="*/ 323134 h 910686"/>
                <a:gd name="csX6" fmla="*/ 1423164 w 3121335"/>
                <a:gd name="csY6" fmla="*/ 474388 h 910686"/>
                <a:gd name="csX7" fmla="*/ 1505666 w 3121335"/>
                <a:gd name="csY7" fmla="*/ 605017 h 910686"/>
                <a:gd name="csX8" fmla="*/ 1808174 w 3121335"/>
                <a:gd name="csY8" fmla="*/ 632518 h 910686"/>
                <a:gd name="csX9" fmla="*/ 1938803 w 3121335"/>
                <a:gd name="csY9" fmla="*/ 742521 h 910686"/>
                <a:gd name="csX10" fmla="*/ 1725672 w 3121335"/>
                <a:gd name="csY10" fmla="*/ 880024 h 910686"/>
                <a:gd name="csX11" fmla="*/ 1354412 w 3121335"/>
                <a:gd name="csY11" fmla="*/ 893775 h 910686"/>
                <a:gd name="csX12" fmla="*/ 1093155 w 3121335"/>
                <a:gd name="csY12" fmla="*/ 680644 h 910686"/>
                <a:gd name="csX13" fmla="*/ 1265034 w 3121335"/>
                <a:gd name="csY13" fmla="*/ 543140 h 910686"/>
                <a:gd name="csX14" fmla="*/ 1058779 w 3121335"/>
                <a:gd name="csY14" fmla="*/ 446887 h 910686"/>
                <a:gd name="csX15" fmla="*/ 481263 w 3121335"/>
                <a:gd name="csY15" fmla="*/ 515639 h 910686"/>
                <a:gd name="csX16" fmla="*/ 0 w 3121335"/>
                <a:gd name="csY16" fmla="*/ 742521 h 91068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3121335" h="910686">
                  <a:moveTo>
                    <a:pt x="3121335" y="0"/>
                  </a:moveTo>
                  <a:cubicBezTo>
                    <a:pt x="2857786" y="27501"/>
                    <a:pt x="2594237" y="55002"/>
                    <a:pt x="2461317" y="82503"/>
                  </a:cubicBezTo>
                  <a:cubicBezTo>
                    <a:pt x="2328397" y="110004"/>
                    <a:pt x="2349022" y="137504"/>
                    <a:pt x="2323813" y="165005"/>
                  </a:cubicBezTo>
                  <a:cubicBezTo>
                    <a:pt x="2298604" y="192506"/>
                    <a:pt x="2367356" y="220006"/>
                    <a:pt x="2310063" y="247507"/>
                  </a:cubicBezTo>
                  <a:cubicBezTo>
                    <a:pt x="2252770" y="275008"/>
                    <a:pt x="2086619" y="317405"/>
                    <a:pt x="1980054" y="330009"/>
                  </a:cubicBezTo>
                  <a:cubicBezTo>
                    <a:pt x="1873489" y="342613"/>
                    <a:pt x="1763485" y="299071"/>
                    <a:pt x="1670670" y="323134"/>
                  </a:cubicBezTo>
                  <a:cubicBezTo>
                    <a:pt x="1577855" y="347197"/>
                    <a:pt x="1450665" y="427408"/>
                    <a:pt x="1423164" y="474388"/>
                  </a:cubicBezTo>
                  <a:cubicBezTo>
                    <a:pt x="1395663" y="521368"/>
                    <a:pt x="1441498" y="578662"/>
                    <a:pt x="1505666" y="605017"/>
                  </a:cubicBezTo>
                  <a:cubicBezTo>
                    <a:pt x="1569834" y="631372"/>
                    <a:pt x="1735985" y="609601"/>
                    <a:pt x="1808174" y="632518"/>
                  </a:cubicBezTo>
                  <a:cubicBezTo>
                    <a:pt x="1880363" y="655435"/>
                    <a:pt x="1952553" y="701270"/>
                    <a:pt x="1938803" y="742521"/>
                  </a:cubicBezTo>
                  <a:cubicBezTo>
                    <a:pt x="1925053" y="783772"/>
                    <a:pt x="1823070" y="854815"/>
                    <a:pt x="1725672" y="880024"/>
                  </a:cubicBezTo>
                  <a:cubicBezTo>
                    <a:pt x="1628274" y="905233"/>
                    <a:pt x="1459831" y="927005"/>
                    <a:pt x="1354412" y="893775"/>
                  </a:cubicBezTo>
                  <a:cubicBezTo>
                    <a:pt x="1248993" y="860545"/>
                    <a:pt x="1108051" y="739083"/>
                    <a:pt x="1093155" y="680644"/>
                  </a:cubicBezTo>
                  <a:cubicBezTo>
                    <a:pt x="1078259" y="622205"/>
                    <a:pt x="1270763" y="582099"/>
                    <a:pt x="1265034" y="543140"/>
                  </a:cubicBezTo>
                  <a:cubicBezTo>
                    <a:pt x="1259305" y="504181"/>
                    <a:pt x="1189407" y="451470"/>
                    <a:pt x="1058779" y="446887"/>
                  </a:cubicBezTo>
                  <a:cubicBezTo>
                    <a:pt x="928151" y="442304"/>
                    <a:pt x="657726" y="466367"/>
                    <a:pt x="481263" y="515639"/>
                  </a:cubicBezTo>
                  <a:cubicBezTo>
                    <a:pt x="304800" y="564911"/>
                    <a:pt x="152400" y="653716"/>
                    <a:pt x="0" y="7425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0435493-2E16-35A1-CC39-9CD46467E5DC}"/>
                </a:ext>
              </a:extLst>
            </p:cNvPr>
            <p:cNvCxnSpPr>
              <a:cxnSpLocks/>
            </p:cNvCxnSpPr>
            <p:nvPr/>
          </p:nvCxnSpPr>
          <p:spPr>
            <a:xfrm>
              <a:off x="3356664" y="4027749"/>
              <a:ext cx="4096814" cy="1095789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EB0EEF-07AC-F0C3-5921-ED4E2B9ED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425" y="4578037"/>
              <a:ext cx="3877056" cy="53644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B6513F8-E2BC-88ED-0A06-E9BC5147C5BC}"/>
                </a:ext>
              </a:extLst>
            </p:cNvPr>
            <p:cNvCxnSpPr>
              <a:cxnSpLocks/>
            </p:cNvCxnSpPr>
            <p:nvPr/>
          </p:nvCxnSpPr>
          <p:spPr>
            <a:xfrm>
              <a:off x="3365948" y="3793289"/>
              <a:ext cx="0" cy="2634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6BFBAE6-1F72-6F99-9DDE-6BB770DE7D06}"/>
                </a:ext>
              </a:extLst>
            </p:cNvPr>
            <p:cNvCxnSpPr/>
            <p:nvPr/>
          </p:nvCxnSpPr>
          <p:spPr>
            <a:xfrm>
              <a:off x="7444425" y="4905295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B922240-0325-6C92-69EF-9DA1C8FEC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295336" y="4324390"/>
              <a:ext cx="9598" cy="2733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8ADCC4F-BF4D-269F-A340-60BDA6B057D7}"/>
                </a:ext>
              </a:extLst>
            </p:cNvPr>
            <p:cNvCxnSpPr/>
            <p:nvPr/>
          </p:nvCxnSpPr>
          <p:spPr>
            <a:xfrm>
              <a:off x="5478294" y="4379536"/>
              <a:ext cx="0" cy="2182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7F7B645-0FC5-389F-64A9-FB6931B906CC}"/>
              </a:ext>
            </a:extLst>
          </p:cNvPr>
          <p:cNvGrpSpPr/>
          <p:nvPr/>
        </p:nvGrpSpPr>
        <p:grpSpPr>
          <a:xfrm>
            <a:off x="3721992" y="2855918"/>
            <a:ext cx="5642489" cy="1432197"/>
            <a:chOff x="3690392" y="1572524"/>
            <a:chExt cx="5642489" cy="143219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5973E-8800-0169-BCFC-20F47ED12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6252" y="2429661"/>
              <a:ext cx="3852874" cy="526988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9636DDB-31B2-4652-FA5F-FDE34186AE26}"/>
                </a:ext>
              </a:extLst>
            </p:cNvPr>
            <p:cNvGrpSpPr/>
            <p:nvPr/>
          </p:nvGrpSpPr>
          <p:grpSpPr>
            <a:xfrm>
              <a:off x="3690392" y="1572524"/>
              <a:ext cx="5642489" cy="1432197"/>
              <a:chOff x="3706146" y="2873394"/>
              <a:chExt cx="5642489" cy="1432197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2645293-6A48-A479-7D56-298E986BD2B9}"/>
                  </a:ext>
                </a:extLst>
              </p:cNvPr>
              <p:cNvGrpSpPr/>
              <p:nvPr/>
            </p:nvGrpSpPr>
            <p:grpSpPr>
              <a:xfrm>
                <a:off x="3706146" y="2873394"/>
                <a:ext cx="5642489" cy="1409470"/>
                <a:chOff x="3218351" y="1922715"/>
                <a:chExt cx="5642489" cy="1409470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3EE5447-8503-CC37-5E47-36E8F1CB6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04484" y="1935359"/>
                  <a:ext cx="0" cy="366525"/>
                </a:xfrm>
                <a:prstGeom prst="line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D3B80CF9-9397-D241-AD95-84D5A3F7968E}"/>
                    </a:ext>
                  </a:extLst>
                </p:cNvPr>
                <p:cNvGrpSpPr/>
                <p:nvPr/>
              </p:nvGrpSpPr>
              <p:grpSpPr>
                <a:xfrm>
                  <a:off x="3218351" y="1922715"/>
                  <a:ext cx="5642489" cy="1409470"/>
                  <a:chOff x="3740187" y="2327438"/>
                  <a:chExt cx="5642489" cy="1409470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E3DC29C1-4AB1-0E20-1C42-B30BD08E1666}"/>
                      </a:ext>
                    </a:extLst>
                  </p:cNvPr>
                  <p:cNvGrpSpPr/>
                  <p:nvPr/>
                </p:nvGrpSpPr>
                <p:grpSpPr>
                  <a:xfrm>
                    <a:off x="3740187" y="2327438"/>
                    <a:ext cx="5642489" cy="1409470"/>
                    <a:chOff x="3687779" y="2884133"/>
                    <a:chExt cx="5642489" cy="1409470"/>
                  </a:xfrm>
                </p:grpSpPr>
                <p:sp>
                  <p:nvSpPr>
                    <p:cNvPr id="60" name="Freeform 59">
                      <a:extLst>
                        <a:ext uri="{FF2B5EF4-FFF2-40B4-BE49-F238E27FC236}">
                          <a16:creationId xmlns:a16="http://schemas.microsoft.com/office/drawing/2014/main" id="{A47DC54D-8789-C141-FC42-4F42BF9A3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380" y="2884133"/>
                      <a:ext cx="5610888" cy="1356765"/>
                    </a:xfrm>
                    <a:custGeom>
                      <a:avLst/>
                      <a:gdLst>
                        <a:gd name="csX0" fmla="*/ 1810009 w 5955333"/>
                        <a:gd name="csY0" fmla="*/ 1355680 h 1361885"/>
                        <a:gd name="csX1" fmla="*/ 5670809 w 5955333"/>
                        <a:gd name="csY1" fmla="*/ 842035 h 1361885"/>
                        <a:gd name="csX2" fmla="*/ 5659520 w 5955333"/>
                        <a:gd name="csY2" fmla="*/ 768658 h 1361885"/>
                        <a:gd name="csX3" fmla="*/ 5608720 w 5955333"/>
                        <a:gd name="csY3" fmla="*/ 576746 h 1361885"/>
                        <a:gd name="csX4" fmla="*/ 5473253 w 5955333"/>
                        <a:gd name="csY4" fmla="*/ 435635 h 1361885"/>
                        <a:gd name="csX5" fmla="*/ 3898453 w 5955333"/>
                        <a:gd name="csY5" fmla="*/ 1013 h 1361885"/>
                        <a:gd name="csX6" fmla="*/ 60231 w 5955333"/>
                        <a:gd name="csY6" fmla="*/ 571102 h 1361885"/>
                        <a:gd name="csX7" fmla="*/ 1561653 w 5955333"/>
                        <a:gd name="csY7" fmla="*/ 983146 h 1361885"/>
                        <a:gd name="csX8" fmla="*/ 1708409 w 5955333"/>
                        <a:gd name="csY8" fmla="*/ 1118613 h 1361885"/>
                        <a:gd name="csX9" fmla="*/ 1810009 w 5955333"/>
                        <a:gd name="csY9" fmla="*/ 1355680 h 1361885"/>
                        <a:gd name="csX0" fmla="*/ 1750168 w 5895492"/>
                        <a:gd name="csY0" fmla="*/ 1355680 h 1361885"/>
                        <a:gd name="csX1" fmla="*/ 5610968 w 5895492"/>
                        <a:gd name="csY1" fmla="*/ 842035 h 1361885"/>
                        <a:gd name="csX2" fmla="*/ 5599679 w 5895492"/>
                        <a:gd name="csY2" fmla="*/ 768658 h 1361885"/>
                        <a:gd name="csX3" fmla="*/ 5548879 w 5895492"/>
                        <a:gd name="csY3" fmla="*/ 576746 h 1361885"/>
                        <a:gd name="csX4" fmla="*/ 5413412 w 5895492"/>
                        <a:gd name="csY4" fmla="*/ 435635 h 1361885"/>
                        <a:gd name="csX5" fmla="*/ 3838612 w 5895492"/>
                        <a:gd name="csY5" fmla="*/ 1013 h 1361885"/>
                        <a:gd name="csX6" fmla="*/ 390 w 5895492"/>
                        <a:gd name="csY6" fmla="*/ 571102 h 1361885"/>
                        <a:gd name="csX7" fmla="*/ 1501812 w 5895492"/>
                        <a:gd name="csY7" fmla="*/ 983146 h 1361885"/>
                        <a:gd name="csX8" fmla="*/ 1648568 w 5895492"/>
                        <a:gd name="csY8" fmla="*/ 1118613 h 1361885"/>
                        <a:gd name="csX9" fmla="*/ 1750168 w 5895492"/>
                        <a:gd name="csY9" fmla="*/ 1355680 h 1361885"/>
                        <a:gd name="csX0" fmla="*/ 1750168 w 5895492"/>
                        <a:gd name="csY0" fmla="*/ 1355680 h 1361885"/>
                        <a:gd name="csX1" fmla="*/ 5610968 w 5895492"/>
                        <a:gd name="csY1" fmla="*/ 842035 h 1361885"/>
                        <a:gd name="csX2" fmla="*/ 5599679 w 5895492"/>
                        <a:gd name="csY2" fmla="*/ 768658 h 1361885"/>
                        <a:gd name="csX3" fmla="*/ 5548879 w 5895492"/>
                        <a:gd name="csY3" fmla="*/ 576746 h 1361885"/>
                        <a:gd name="csX4" fmla="*/ 5413412 w 5895492"/>
                        <a:gd name="csY4" fmla="*/ 435635 h 1361885"/>
                        <a:gd name="csX5" fmla="*/ 3838612 w 5895492"/>
                        <a:gd name="csY5" fmla="*/ 1013 h 1361885"/>
                        <a:gd name="csX6" fmla="*/ 390 w 5895492"/>
                        <a:gd name="csY6" fmla="*/ 571102 h 1361885"/>
                        <a:gd name="csX7" fmla="*/ 1501812 w 5895492"/>
                        <a:gd name="csY7" fmla="*/ 983146 h 1361885"/>
                        <a:gd name="csX8" fmla="*/ 1648568 w 5895492"/>
                        <a:gd name="csY8" fmla="*/ 1118613 h 1361885"/>
                        <a:gd name="csX9" fmla="*/ 1750168 w 5895492"/>
                        <a:gd name="csY9" fmla="*/ 1355680 h 1361885"/>
                        <a:gd name="csX0" fmla="*/ 1750168 w 5895492"/>
                        <a:gd name="csY0" fmla="*/ 1355680 h 1356213"/>
                        <a:gd name="csX1" fmla="*/ 5610968 w 5895492"/>
                        <a:gd name="csY1" fmla="*/ 842035 h 1356213"/>
                        <a:gd name="csX2" fmla="*/ 5599679 w 5895492"/>
                        <a:gd name="csY2" fmla="*/ 768658 h 1356213"/>
                        <a:gd name="csX3" fmla="*/ 5548879 w 5895492"/>
                        <a:gd name="csY3" fmla="*/ 576746 h 1356213"/>
                        <a:gd name="csX4" fmla="*/ 5413412 w 5895492"/>
                        <a:gd name="csY4" fmla="*/ 435635 h 1356213"/>
                        <a:gd name="csX5" fmla="*/ 3838612 w 5895492"/>
                        <a:gd name="csY5" fmla="*/ 1013 h 1356213"/>
                        <a:gd name="csX6" fmla="*/ 390 w 5895492"/>
                        <a:gd name="csY6" fmla="*/ 571102 h 1356213"/>
                        <a:gd name="csX7" fmla="*/ 1501812 w 5895492"/>
                        <a:gd name="csY7" fmla="*/ 983146 h 1356213"/>
                        <a:gd name="csX8" fmla="*/ 1648568 w 5895492"/>
                        <a:gd name="csY8" fmla="*/ 1118613 h 1356213"/>
                        <a:gd name="csX9" fmla="*/ 1750168 w 5895492"/>
                        <a:gd name="csY9" fmla="*/ 1355680 h 1356213"/>
                        <a:gd name="csX0" fmla="*/ 1750168 w 5610969"/>
                        <a:gd name="csY0" fmla="*/ 1355680 h 1356109"/>
                        <a:gd name="csX1" fmla="*/ 5610968 w 5610969"/>
                        <a:gd name="csY1" fmla="*/ 842035 h 1356109"/>
                        <a:gd name="csX2" fmla="*/ 5599679 w 5610969"/>
                        <a:gd name="csY2" fmla="*/ 768658 h 1356109"/>
                        <a:gd name="csX3" fmla="*/ 5548879 w 5610969"/>
                        <a:gd name="csY3" fmla="*/ 576746 h 1356109"/>
                        <a:gd name="csX4" fmla="*/ 5413412 w 5610969"/>
                        <a:gd name="csY4" fmla="*/ 435635 h 1356109"/>
                        <a:gd name="csX5" fmla="*/ 3838612 w 5610969"/>
                        <a:gd name="csY5" fmla="*/ 1013 h 1356109"/>
                        <a:gd name="csX6" fmla="*/ 390 w 5610969"/>
                        <a:gd name="csY6" fmla="*/ 571102 h 1356109"/>
                        <a:gd name="csX7" fmla="*/ 1501812 w 5610969"/>
                        <a:gd name="csY7" fmla="*/ 983146 h 1356109"/>
                        <a:gd name="csX8" fmla="*/ 1648568 w 5610969"/>
                        <a:gd name="csY8" fmla="*/ 1118613 h 1356109"/>
                        <a:gd name="csX9" fmla="*/ 1750168 w 5610969"/>
                        <a:gd name="csY9" fmla="*/ 1355680 h 1356109"/>
                        <a:gd name="csX0" fmla="*/ 1750168 w 5610969"/>
                        <a:gd name="csY0" fmla="*/ 1355680 h 1356109"/>
                        <a:gd name="csX1" fmla="*/ 5610968 w 5610969"/>
                        <a:gd name="csY1" fmla="*/ 842035 h 1356109"/>
                        <a:gd name="csX2" fmla="*/ 5599679 w 5610969"/>
                        <a:gd name="csY2" fmla="*/ 768658 h 1356109"/>
                        <a:gd name="csX3" fmla="*/ 5548879 w 5610969"/>
                        <a:gd name="csY3" fmla="*/ 576746 h 1356109"/>
                        <a:gd name="csX4" fmla="*/ 5413412 w 5610969"/>
                        <a:gd name="csY4" fmla="*/ 435635 h 1356109"/>
                        <a:gd name="csX5" fmla="*/ 3838612 w 5610969"/>
                        <a:gd name="csY5" fmla="*/ 1013 h 1356109"/>
                        <a:gd name="csX6" fmla="*/ 390 w 5610969"/>
                        <a:gd name="csY6" fmla="*/ 571102 h 1356109"/>
                        <a:gd name="csX7" fmla="*/ 1501812 w 5610969"/>
                        <a:gd name="csY7" fmla="*/ 983146 h 1356109"/>
                        <a:gd name="csX8" fmla="*/ 1648568 w 5610969"/>
                        <a:gd name="csY8" fmla="*/ 1118613 h 1356109"/>
                        <a:gd name="csX9" fmla="*/ 1750168 w 5610969"/>
                        <a:gd name="csY9" fmla="*/ 1355680 h 1356109"/>
                        <a:gd name="csX0" fmla="*/ 1750168 w 5610969"/>
                        <a:gd name="csY0" fmla="*/ 1355608 h 1356037"/>
                        <a:gd name="csX1" fmla="*/ 5610968 w 5610969"/>
                        <a:gd name="csY1" fmla="*/ 841963 h 1356037"/>
                        <a:gd name="csX2" fmla="*/ 5599679 w 5610969"/>
                        <a:gd name="csY2" fmla="*/ 768586 h 1356037"/>
                        <a:gd name="csX3" fmla="*/ 5548879 w 5610969"/>
                        <a:gd name="csY3" fmla="*/ 576674 h 1356037"/>
                        <a:gd name="csX4" fmla="*/ 5413412 w 5610969"/>
                        <a:gd name="csY4" fmla="*/ 435563 h 1356037"/>
                        <a:gd name="csX5" fmla="*/ 3838612 w 5610969"/>
                        <a:gd name="csY5" fmla="*/ 941 h 1356037"/>
                        <a:gd name="csX6" fmla="*/ 390 w 5610969"/>
                        <a:gd name="csY6" fmla="*/ 571030 h 1356037"/>
                        <a:gd name="csX7" fmla="*/ 1501812 w 5610969"/>
                        <a:gd name="csY7" fmla="*/ 983074 h 1356037"/>
                        <a:gd name="csX8" fmla="*/ 1648568 w 5610969"/>
                        <a:gd name="csY8" fmla="*/ 1118541 h 1356037"/>
                        <a:gd name="csX9" fmla="*/ 1750168 w 5610969"/>
                        <a:gd name="csY9" fmla="*/ 1355608 h 1356037"/>
                        <a:gd name="csX0" fmla="*/ 1750168 w 5610969"/>
                        <a:gd name="csY0" fmla="*/ 1354842 h 1355271"/>
                        <a:gd name="csX1" fmla="*/ 5610968 w 5610969"/>
                        <a:gd name="csY1" fmla="*/ 841197 h 1355271"/>
                        <a:gd name="csX2" fmla="*/ 5599679 w 5610969"/>
                        <a:gd name="csY2" fmla="*/ 767820 h 1355271"/>
                        <a:gd name="csX3" fmla="*/ 5548879 w 5610969"/>
                        <a:gd name="csY3" fmla="*/ 575908 h 1355271"/>
                        <a:gd name="csX4" fmla="*/ 5413412 w 5610969"/>
                        <a:gd name="csY4" fmla="*/ 434797 h 1355271"/>
                        <a:gd name="csX5" fmla="*/ 3838612 w 5610969"/>
                        <a:gd name="csY5" fmla="*/ 175 h 1355271"/>
                        <a:gd name="csX6" fmla="*/ 390 w 5610969"/>
                        <a:gd name="csY6" fmla="*/ 570264 h 1355271"/>
                        <a:gd name="csX7" fmla="*/ 1501812 w 5610969"/>
                        <a:gd name="csY7" fmla="*/ 982308 h 1355271"/>
                        <a:gd name="csX8" fmla="*/ 1648568 w 5610969"/>
                        <a:gd name="csY8" fmla="*/ 1117775 h 1355271"/>
                        <a:gd name="csX9" fmla="*/ 1750168 w 5610969"/>
                        <a:gd name="csY9" fmla="*/ 1354842 h 1355271"/>
                        <a:gd name="csX0" fmla="*/ 1821033 w 5681834"/>
                        <a:gd name="csY0" fmla="*/ 1354908 h 1355337"/>
                        <a:gd name="csX1" fmla="*/ 5681833 w 5681834"/>
                        <a:gd name="csY1" fmla="*/ 841263 h 1355337"/>
                        <a:gd name="csX2" fmla="*/ 5670544 w 5681834"/>
                        <a:gd name="csY2" fmla="*/ 767886 h 1355337"/>
                        <a:gd name="csX3" fmla="*/ 5619744 w 5681834"/>
                        <a:gd name="csY3" fmla="*/ 575974 h 1355337"/>
                        <a:gd name="csX4" fmla="*/ 5484277 w 5681834"/>
                        <a:gd name="csY4" fmla="*/ 434863 h 1355337"/>
                        <a:gd name="csX5" fmla="*/ 3909477 w 5681834"/>
                        <a:gd name="csY5" fmla="*/ 241 h 1355337"/>
                        <a:gd name="csX6" fmla="*/ 71255 w 5681834"/>
                        <a:gd name="csY6" fmla="*/ 570330 h 1355337"/>
                        <a:gd name="csX7" fmla="*/ 1434564 w 5681834"/>
                        <a:gd name="csY7" fmla="*/ 929986 h 1355337"/>
                        <a:gd name="csX8" fmla="*/ 1719433 w 5681834"/>
                        <a:gd name="csY8" fmla="*/ 1117841 h 1355337"/>
                        <a:gd name="csX9" fmla="*/ 1821033 w 5681834"/>
                        <a:gd name="csY9" fmla="*/ 1354908 h 1355337"/>
                        <a:gd name="csX0" fmla="*/ 1812161 w 5672962"/>
                        <a:gd name="csY0" fmla="*/ 1354908 h 1355337"/>
                        <a:gd name="csX1" fmla="*/ 5672961 w 5672962"/>
                        <a:gd name="csY1" fmla="*/ 841263 h 1355337"/>
                        <a:gd name="csX2" fmla="*/ 5661672 w 5672962"/>
                        <a:gd name="csY2" fmla="*/ 767886 h 1355337"/>
                        <a:gd name="csX3" fmla="*/ 5610872 w 5672962"/>
                        <a:gd name="csY3" fmla="*/ 575974 h 1355337"/>
                        <a:gd name="csX4" fmla="*/ 5475405 w 5672962"/>
                        <a:gd name="csY4" fmla="*/ 434863 h 1355337"/>
                        <a:gd name="csX5" fmla="*/ 3900605 w 5672962"/>
                        <a:gd name="csY5" fmla="*/ 241 h 1355337"/>
                        <a:gd name="csX6" fmla="*/ 62383 w 5672962"/>
                        <a:gd name="csY6" fmla="*/ 570330 h 1355337"/>
                        <a:gd name="csX7" fmla="*/ 1425692 w 5672962"/>
                        <a:gd name="csY7" fmla="*/ 929986 h 1355337"/>
                        <a:gd name="csX8" fmla="*/ 1710561 w 5672962"/>
                        <a:gd name="csY8" fmla="*/ 1117841 h 1355337"/>
                        <a:gd name="csX9" fmla="*/ 1812161 w 5672962"/>
                        <a:gd name="csY9" fmla="*/ 1354908 h 1355337"/>
                        <a:gd name="csX0" fmla="*/ 1750087 w 5610888"/>
                        <a:gd name="csY0" fmla="*/ 1354844 h 1355273"/>
                        <a:gd name="csX1" fmla="*/ 5610887 w 5610888"/>
                        <a:gd name="csY1" fmla="*/ 841199 h 1355273"/>
                        <a:gd name="csX2" fmla="*/ 5599598 w 5610888"/>
                        <a:gd name="csY2" fmla="*/ 767822 h 1355273"/>
                        <a:gd name="csX3" fmla="*/ 5548798 w 5610888"/>
                        <a:gd name="csY3" fmla="*/ 575910 h 1355273"/>
                        <a:gd name="csX4" fmla="*/ 5413331 w 5610888"/>
                        <a:gd name="csY4" fmla="*/ 434799 h 1355273"/>
                        <a:gd name="csX5" fmla="*/ 3838531 w 5610888"/>
                        <a:gd name="csY5" fmla="*/ 177 h 1355273"/>
                        <a:gd name="csX6" fmla="*/ 309 w 5610888"/>
                        <a:gd name="csY6" fmla="*/ 570266 h 1355273"/>
                        <a:gd name="csX7" fmla="*/ 1363618 w 5610888"/>
                        <a:gd name="csY7" fmla="*/ 929922 h 1355273"/>
                        <a:gd name="csX8" fmla="*/ 1648487 w 5610888"/>
                        <a:gd name="csY8" fmla="*/ 1117777 h 1355273"/>
                        <a:gd name="csX9" fmla="*/ 1750087 w 5610888"/>
                        <a:gd name="csY9" fmla="*/ 1354844 h 1355273"/>
                        <a:gd name="csX0" fmla="*/ 1750087 w 5610888"/>
                        <a:gd name="csY0" fmla="*/ 1354844 h 1358967"/>
                        <a:gd name="csX1" fmla="*/ 5610887 w 5610888"/>
                        <a:gd name="csY1" fmla="*/ 841199 h 1358967"/>
                        <a:gd name="csX2" fmla="*/ 5599598 w 5610888"/>
                        <a:gd name="csY2" fmla="*/ 767822 h 1358967"/>
                        <a:gd name="csX3" fmla="*/ 5548798 w 5610888"/>
                        <a:gd name="csY3" fmla="*/ 575910 h 1358967"/>
                        <a:gd name="csX4" fmla="*/ 5413331 w 5610888"/>
                        <a:gd name="csY4" fmla="*/ 434799 h 1358967"/>
                        <a:gd name="csX5" fmla="*/ 3838531 w 5610888"/>
                        <a:gd name="csY5" fmla="*/ 177 h 1358967"/>
                        <a:gd name="csX6" fmla="*/ 309 w 5610888"/>
                        <a:gd name="csY6" fmla="*/ 570266 h 1358967"/>
                        <a:gd name="csX7" fmla="*/ 1363618 w 5610888"/>
                        <a:gd name="csY7" fmla="*/ 929922 h 1358967"/>
                        <a:gd name="csX8" fmla="*/ 1643724 w 5610888"/>
                        <a:gd name="csY8" fmla="*/ 1074915 h 1358967"/>
                        <a:gd name="csX9" fmla="*/ 1750087 w 5610888"/>
                        <a:gd name="csY9" fmla="*/ 1354844 h 1358967"/>
                        <a:gd name="csX0" fmla="*/ 1750087 w 5610888"/>
                        <a:gd name="csY0" fmla="*/ 1354844 h 1354846"/>
                        <a:gd name="csX1" fmla="*/ 5610887 w 5610888"/>
                        <a:gd name="csY1" fmla="*/ 841199 h 1354846"/>
                        <a:gd name="csX2" fmla="*/ 5599598 w 5610888"/>
                        <a:gd name="csY2" fmla="*/ 767822 h 1354846"/>
                        <a:gd name="csX3" fmla="*/ 5548798 w 5610888"/>
                        <a:gd name="csY3" fmla="*/ 575910 h 1354846"/>
                        <a:gd name="csX4" fmla="*/ 5413331 w 5610888"/>
                        <a:gd name="csY4" fmla="*/ 434799 h 1354846"/>
                        <a:gd name="csX5" fmla="*/ 3838531 w 5610888"/>
                        <a:gd name="csY5" fmla="*/ 177 h 1354846"/>
                        <a:gd name="csX6" fmla="*/ 309 w 5610888"/>
                        <a:gd name="csY6" fmla="*/ 570266 h 1354846"/>
                        <a:gd name="csX7" fmla="*/ 1363618 w 5610888"/>
                        <a:gd name="csY7" fmla="*/ 929922 h 1354846"/>
                        <a:gd name="csX8" fmla="*/ 1643724 w 5610888"/>
                        <a:gd name="csY8" fmla="*/ 1074915 h 1354846"/>
                        <a:gd name="csX9" fmla="*/ 1750087 w 5610888"/>
                        <a:gd name="csY9" fmla="*/ 1354844 h 1354846"/>
                        <a:gd name="csX0" fmla="*/ 1750087 w 5610888"/>
                        <a:gd name="csY0" fmla="*/ 1354844 h 1359914"/>
                        <a:gd name="csX1" fmla="*/ 5610887 w 5610888"/>
                        <a:gd name="csY1" fmla="*/ 841199 h 1359914"/>
                        <a:gd name="csX2" fmla="*/ 5599598 w 5610888"/>
                        <a:gd name="csY2" fmla="*/ 767822 h 1359914"/>
                        <a:gd name="csX3" fmla="*/ 5548798 w 5610888"/>
                        <a:gd name="csY3" fmla="*/ 575910 h 1359914"/>
                        <a:gd name="csX4" fmla="*/ 5413331 w 5610888"/>
                        <a:gd name="csY4" fmla="*/ 434799 h 1359914"/>
                        <a:gd name="csX5" fmla="*/ 3838531 w 5610888"/>
                        <a:gd name="csY5" fmla="*/ 177 h 1359914"/>
                        <a:gd name="csX6" fmla="*/ 309 w 5610888"/>
                        <a:gd name="csY6" fmla="*/ 570266 h 1359914"/>
                        <a:gd name="csX7" fmla="*/ 1363618 w 5610888"/>
                        <a:gd name="csY7" fmla="*/ 929922 h 1359914"/>
                        <a:gd name="csX8" fmla="*/ 1634199 w 5610888"/>
                        <a:gd name="csY8" fmla="*/ 1093965 h 1359914"/>
                        <a:gd name="csX9" fmla="*/ 1750087 w 5610888"/>
                        <a:gd name="csY9" fmla="*/ 1354844 h 1359914"/>
                        <a:gd name="csX0" fmla="*/ 1750087 w 5610888"/>
                        <a:gd name="csY0" fmla="*/ 1354844 h 1357286"/>
                        <a:gd name="csX1" fmla="*/ 5610887 w 5610888"/>
                        <a:gd name="csY1" fmla="*/ 841199 h 1357286"/>
                        <a:gd name="csX2" fmla="*/ 5599598 w 5610888"/>
                        <a:gd name="csY2" fmla="*/ 767822 h 1357286"/>
                        <a:gd name="csX3" fmla="*/ 5548798 w 5610888"/>
                        <a:gd name="csY3" fmla="*/ 575910 h 1357286"/>
                        <a:gd name="csX4" fmla="*/ 5413331 w 5610888"/>
                        <a:gd name="csY4" fmla="*/ 434799 h 1357286"/>
                        <a:gd name="csX5" fmla="*/ 3838531 w 5610888"/>
                        <a:gd name="csY5" fmla="*/ 177 h 1357286"/>
                        <a:gd name="csX6" fmla="*/ 309 w 5610888"/>
                        <a:gd name="csY6" fmla="*/ 570266 h 1357286"/>
                        <a:gd name="csX7" fmla="*/ 1363618 w 5610888"/>
                        <a:gd name="csY7" fmla="*/ 929922 h 1357286"/>
                        <a:gd name="csX8" fmla="*/ 1634199 w 5610888"/>
                        <a:gd name="csY8" fmla="*/ 1093965 h 1357286"/>
                        <a:gd name="csX9" fmla="*/ 1750087 w 5610888"/>
                        <a:gd name="csY9" fmla="*/ 1354844 h 1357286"/>
                        <a:gd name="csX0" fmla="*/ 1750087 w 5610888"/>
                        <a:gd name="csY0" fmla="*/ 1354844 h 1356765"/>
                        <a:gd name="csX1" fmla="*/ 5610887 w 5610888"/>
                        <a:gd name="csY1" fmla="*/ 841199 h 1356765"/>
                        <a:gd name="csX2" fmla="*/ 5599598 w 5610888"/>
                        <a:gd name="csY2" fmla="*/ 767822 h 1356765"/>
                        <a:gd name="csX3" fmla="*/ 5548798 w 5610888"/>
                        <a:gd name="csY3" fmla="*/ 575910 h 1356765"/>
                        <a:gd name="csX4" fmla="*/ 5413331 w 5610888"/>
                        <a:gd name="csY4" fmla="*/ 434799 h 1356765"/>
                        <a:gd name="csX5" fmla="*/ 3838531 w 5610888"/>
                        <a:gd name="csY5" fmla="*/ 177 h 1356765"/>
                        <a:gd name="csX6" fmla="*/ 309 w 5610888"/>
                        <a:gd name="csY6" fmla="*/ 570266 h 1356765"/>
                        <a:gd name="csX7" fmla="*/ 1363618 w 5610888"/>
                        <a:gd name="csY7" fmla="*/ 929922 h 1356765"/>
                        <a:gd name="csX8" fmla="*/ 1634199 w 5610888"/>
                        <a:gd name="csY8" fmla="*/ 1093965 h 1356765"/>
                        <a:gd name="csX9" fmla="*/ 1750087 w 5610888"/>
                        <a:gd name="csY9" fmla="*/ 1354844 h 1356765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  <a:cxn ang="0">
                          <a:pos x="csX5" y="csY5"/>
                        </a:cxn>
                        <a:cxn ang="0">
                          <a:pos x="csX6" y="csY6"/>
                        </a:cxn>
                        <a:cxn ang="0">
                          <a:pos x="csX7" y="csY7"/>
                        </a:cxn>
                        <a:cxn ang="0">
                          <a:pos x="csX8" y="csY8"/>
                        </a:cxn>
                        <a:cxn ang="0">
                          <a:pos x="csX9" y="csY9"/>
                        </a:cxn>
                      </a:cxnLst>
                      <a:rect l="l" t="t" r="r" b="b"/>
                      <a:pathLst>
                        <a:path w="5610888" h="1356765">
                          <a:moveTo>
                            <a:pt x="1750087" y="1354844"/>
                          </a:moveTo>
                          <a:cubicBezTo>
                            <a:pt x="1746117" y="1393679"/>
                            <a:pt x="5613315" y="830881"/>
                            <a:pt x="5610887" y="841199"/>
                          </a:cubicBezTo>
                          <a:cubicBezTo>
                            <a:pt x="5608459" y="851517"/>
                            <a:pt x="5609946" y="812037"/>
                            <a:pt x="5599598" y="767822"/>
                          </a:cubicBezTo>
                          <a:cubicBezTo>
                            <a:pt x="5589250" y="723607"/>
                            <a:pt x="5570010" y="587169"/>
                            <a:pt x="5548798" y="575910"/>
                          </a:cubicBezTo>
                          <a:cubicBezTo>
                            <a:pt x="5527586" y="564651"/>
                            <a:pt x="5506646" y="501257"/>
                            <a:pt x="5413331" y="434799"/>
                          </a:cubicBezTo>
                          <a:cubicBezTo>
                            <a:pt x="5320016" y="368341"/>
                            <a:pt x="3860714" y="12012"/>
                            <a:pt x="3838531" y="177"/>
                          </a:cubicBezTo>
                          <a:cubicBezTo>
                            <a:pt x="3816348" y="-11658"/>
                            <a:pt x="-39642" y="577233"/>
                            <a:pt x="309" y="570266"/>
                          </a:cubicBezTo>
                          <a:cubicBezTo>
                            <a:pt x="40260" y="563299"/>
                            <a:pt x="1355622" y="933920"/>
                            <a:pt x="1363618" y="929922"/>
                          </a:cubicBezTo>
                          <a:cubicBezTo>
                            <a:pt x="1436753" y="991678"/>
                            <a:pt x="1569788" y="1023145"/>
                            <a:pt x="1634199" y="1093965"/>
                          </a:cubicBezTo>
                          <a:cubicBezTo>
                            <a:pt x="1698611" y="1164785"/>
                            <a:pt x="1754057" y="1316009"/>
                            <a:pt x="1750087" y="1354844"/>
                          </a:cubicBezTo>
                          <a:close/>
                        </a:path>
                      </a:pathLst>
                    </a:custGeom>
                    <a:solidFill>
                      <a:srgbClr val="83CBEB">
                        <a:alpha val="50196"/>
                      </a:srgb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Freeform 33">
                      <a:extLst>
                        <a:ext uri="{FF2B5EF4-FFF2-40B4-BE49-F238E27FC236}">
                          <a16:creationId xmlns:a16="http://schemas.microsoft.com/office/drawing/2014/main" id="{55D76EBD-5BE8-356D-EBA5-07D0D0968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73912" y="2896777"/>
                      <a:ext cx="1746460" cy="822816"/>
                    </a:xfrm>
                    <a:custGeom>
                      <a:avLst/>
                      <a:gdLst>
                        <a:gd name="csX0" fmla="*/ 1759058 w 1770708"/>
                        <a:gd name="csY0" fmla="*/ 953146 h 953146"/>
                        <a:gd name="csX1" fmla="*/ 1766807 w 1770708"/>
                        <a:gd name="csY1" fmla="*/ 829160 h 953146"/>
                        <a:gd name="csX2" fmla="*/ 1704814 w 1770708"/>
                        <a:gd name="csY2" fmla="*/ 658678 h 953146"/>
                        <a:gd name="csX3" fmla="*/ 1410346 w 1770708"/>
                        <a:gd name="csY3" fmla="*/ 418455 h 953146"/>
                        <a:gd name="csX4" fmla="*/ 0 w 1770708"/>
                        <a:gd name="csY4" fmla="*/ 0 h 953146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</a:cxnLst>
                      <a:rect l="l" t="t" r="r" b="b"/>
                      <a:pathLst>
                        <a:path w="1770708" h="953146">
                          <a:moveTo>
                            <a:pt x="1759058" y="953146"/>
                          </a:moveTo>
                          <a:cubicBezTo>
                            <a:pt x="1767453" y="915692"/>
                            <a:pt x="1775848" y="878238"/>
                            <a:pt x="1766807" y="829160"/>
                          </a:cubicBezTo>
                          <a:cubicBezTo>
                            <a:pt x="1757766" y="780082"/>
                            <a:pt x="1764224" y="727129"/>
                            <a:pt x="1704814" y="658678"/>
                          </a:cubicBezTo>
                          <a:cubicBezTo>
                            <a:pt x="1645404" y="590227"/>
                            <a:pt x="1694482" y="528235"/>
                            <a:pt x="1410346" y="418455"/>
                          </a:cubicBezTo>
                          <a:cubicBezTo>
                            <a:pt x="1126210" y="308675"/>
                            <a:pt x="563105" y="154337"/>
                            <a:pt x="0" y="0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Freeform 69">
                      <a:extLst>
                        <a:ext uri="{FF2B5EF4-FFF2-40B4-BE49-F238E27FC236}">
                          <a16:creationId xmlns:a16="http://schemas.microsoft.com/office/drawing/2014/main" id="{4F89EE09-7BF6-14A1-4FB0-5D7A6E23C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7779" y="3470588"/>
                      <a:ext cx="1764958" cy="797837"/>
                    </a:xfrm>
                    <a:custGeom>
                      <a:avLst/>
                      <a:gdLst>
                        <a:gd name="csX0" fmla="*/ 209855 w 2077008"/>
                        <a:gd name="csY0" fmla="*/ 222 h 796811"/>
                        <a:gd name="csX1" fmla="*/ 200023 w 2077008"/>
                        <a:gd name="csY1" fmla="*/ 344351 h 796811"/>
                        <a:gd name="csX2" fmla="*/ 1964913 w 2077008"/>
                        <a:gd name="csY2" fmla="*/ 796635 h 796811"/>
                        <a:gd name="csX3" fmla="*/ 1714190 w 2077008"/>
                        <a:gd name="csY3" fmla="*/ 393512 h 796811"/>
                        <a:gd name="csX4" fmla="*/ 209855 w 2077008"/>
                        <a:gd name="csY4" fmla="*/ 222 h 796811"/>
                        <a:gd name="csX0" fmla="*/ 111979 w 1979132"/>
                        <a:gd name="csY0" fmla="*/ 143 h 796732"/>
                        <a:gd name="csX1" fmla="*/ 102147 w 1979132"/>
                        <a:gd name="csY1" fmla="*/ 344272 h 796732"/>
                        <a:gd name="csX2" fmla="*/ 1867037 w 1979132"/>
                        <a:gd name="csY2" fmla="*/ 796556 h 796732"/>
                        <a:gd name="csX3" fmla="*/ 1616314 w 1979132"/>
                        <a:gd name="csY3" fmla="*/ 393433 h 796732"/>
                        <a:gd name="csX4" fmla="*/ 111979 w 1979132"/>
                        <a:gd name="csY4" fmla="*/ 143 h 796732"/>
                        <a:gd name="csX0" fmla="*/ 9906 w 1877059"/>
                        <a:gd name="csY0" fmla="*/ 696 h 797285"/>
                        <a:gd name="csX1" fmla="*/ 74 w 1877059"/>
                        <a:gd name="csY1" fmla="*/ 344825 h 797285"/>
                        <a:gd name="csX2" fmla="*/ 1764964 w 1877059"/>
                        <a:gd name="csY2" fmla="*/ 797109 h 797285"/>
                        <a:gd name="csX3" fmla="*/ 1514241 w 1877059"/>
                        <a:gd name="csY3" fmla="*/ 393986 h 797285"/>
                        <a:gd name="csX4" fmla="*/ 9906 w 1877059"/>
                        <a:gd name="csY4" fmla="*/ 696 h 797285"/>
                        <a:gd name="csX0" fmla="*/ 9896 w 1877049"/>
                        <a:gd name="csY0" fmla="*/ 696 h 797813"/>
                        <a:gd name="csX1" fmla="*/ 64 w 1877049"/>
                        <a:gd name="csY1" fmla="*/ 344825 h 797813"/>
                        <a:gd name="csX2" fmla="*/ 1764954 w 1877049"/>
                        <a:gd name="csY2" fmla="*/ 797109 h 797813"/>
                        <a:gd name="csX3" fmla="*/ 1514231 w 1877049"/>
                        <a:gd name="csY3" fmla="*/ 393986 h 797813"/>
                        <a:gd name="csX4" fmla="*/ 9896 w 1877049"/>
                        <a:gd name="csY4" fmla="*/ 696 h 797813"/>
                        <a:gd name="csX0" fmla="*/ 9896 w 1764958"/>
                        <a:gd name="csY0" fmla="*/ 696 h 797813"/>
                        <a:gd name="csX1" fmla="*/ 64 w 1764958"/>
                        <a:gd name="csY1" fmla="*/ 344825 h 797813"/>
                        <a:gd name="csX2" fmla="*/ 1764954 w 1764958"/>
                        <a:gd name="csY2" fmla="*/ 797109 h 797813"/>
                        <a:gd name="csX3" fmla="*/ 1514231 w 1764958"/>
                        <a:gd name="csY3" fmla="*/ 393986 h 797813"/>
                        <a:gd name="csX4" fmla="*/ 9896 w 1764958"/>
                        <a:gd name="csY4" fmla="*/ 696 h 797813"/>
                        <a:gd name="csX0" fmla="*/ 9896 w 1764958"/>
                        <a:gd name="csY0" fmla="*/ 708 h 797825"/>
                        <a:gd name="csX1" fmla="*/ 64 w 1764958"/>
                        <a:gd name="csY1" fmla="*/ 344837 h 797825"/>
                        <a:gd name="csX2" fmla="*/ 1764954 w 1764958"/>
                        <a:gd name="csY2" fmla="*/ 797121 h 797825"/>
                        <a:gd name="csX3" fmla="*/ 1514231 w 1764958"/>
                        <a:gd name="csY3" fmla="*/ 393998 h 797825"/>
                        <a:gd name="csX4" fmla="*/ 9896 w 1764958"/>
                        <a:gd name="csY4" fmla="*/ 708 h 797825"/>
                        <a:gd name="csX0" fmla="*/ 9896 w 1764958"/>
                        <a:gd name="csY0" fmla="*/ 720 h 797837"/>
                        <a:gd name="csX1" fmla="*/ 64 w 1764958"/>
                        <a:gd name="csY1" fmla="*/ 344849 h 797837"/>
                        <a:gd name="csX2" fmla="*/ 1764954 w 1764958"/>
                        <a:gd name="csY2" fmla="*/ 797133 h 797837"/>
                        <a:gd name="csX3" fmla="*/ 1514231 w 1764958"/>
                        <a:gd name="csY3" fmla="*/ 394010 h 797837"/>
                        <a:gd name="csX4" fmla="*/ 9896 w 1764958"/>
                        <a:gd name="csY4" fmla="*/ 720 h 797837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</a:cxnLst>
                      <a:rect l="l" t="t" r="r" b="b"/>
                      <a:pathLst>
                        <a:path w="1764958" h="797837">
                          <a:moveTo>
                            <a:pt x="9896" y="720"/>
                          </a:moveTo>
                          <a:cubicBezTo>
                            <a:pt x="3342" y="17107"/>
                            <a:pt x="12354" y="339934"/>
                            <a:pt x="64" y="344849"/>
                          </a:cubicBezTo>
                          <a:cubicBezTo>
                            <a:pt x="-12226" y="349764"/>
                            <a:pt x="1768232" y="818436"/>
                            <a:pt x="1764954" y="797133"/>
                          </a:cubicBezTo>
                          <a:cubicBezTo>
                            <a:pt x="1751844" y="584100"/>
                            <a:pt x="1701044" y="536577"/>
                            <a:pt x="1514231" y="394010"/>
                          </a:cubicBezTo>
                          <a:cubicBezTo>
                            <a:pt x="1327418" y="251443"/>
                            <a:pt x="16450" y="-15667"/>
                            <a:pt x="9896" y="720"/>
                          </a:cubicBezTo>
                          <a:close/>
                        </a:path>
                      </a:pathLst>
                    </a:custGeom>
                    <a:solidFill>
                      <a:srgbClr val="83CBEB">
                        <a:alpha val="60000"/>
                      </a:srgb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A7E8E2AA-F229-1712-4DA3-7D988C76BA45}"/>
                        </a:ext>
                      </a:extLst>
                    </p:cNvPr>
                    <p:cNvCxnSpPr>
                      <a:cxnSpLocks/>
                      <a:stCxn id="34" idx="4"/>
                    </p:cNvCxnSpPr>
                    <p:nvPr/>
                  </p:nvCxnSpPr>
                  <p:spPr>
                    <a:xfrm flipH="1">
                      <a:off x="3706146" y="2896777"/>
                      <a:ext cx="3867766" cy="573236"/>
                    </a:xfrm>
                    <a:prstGeom prst="line">
                      <a:avLst/>
                    </a:prstGeom>
                    <a:ln w="3810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9" name="Freeform 48">
                      <a:extLst>
                        <a:ext uri="{FF2B5EF4-FFF2-40B4-BE49-F238E27FC236}">
                          <a16:creationId xmlns:a16="http://schemas.microsoft.com/office/drawing/2014/main" id="{EAEC1AFC-B02F-BF61-74B9-EEF7E64F8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9813" y="3470787"/>
                      <a:ext cx="1746460" cy="822816"/>
                    </a:xfrm>
                    <a:custGeom>
                      <a:avLst/>
                      <a:gdLst>
                        <a:gd name="csX0" fmla="*/ 1759058 w 1770708"/>
                        <a:gd name="csY0" fmla="*/ 953146 h 953146"/>
                        <a:gd name="csX1" fmla="*/ 1766807 w 1770708"/>
                        <a:gd name="csY1" fmla="*/ 829160 h 953146"/>
                        <a:gd name="csX2" fmla="*/ 1704814 w 1770708"/>
                        <a:gd name="csY2" fmla="*/ 658678 h 953146"/>
                        <a:gd name="csX3" fmla="*/ 1410346 w 1770708"/>
                        <a:gd name="csY3" fmla="*/ 418455 h 953146"/>
                        <a:gd name="csX4" fmla="*/ 0 w 1770708"/>
                        <a:gd name="csY4" fmla="*/ 0 h 953146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  <a:cxn ang="0">
                          <a:pos x="csX4" y="csY4"/>
                        </a:cxn>
                      </a:cxnLst>
                      <a:rect l="l" t="t" r="r" b="b"/>
                      <a:pathLst>
                        <a:path w="1770708" h="953146">
                          <a:moveTo>
                            <a:pt x="1759058" y="953146"/>
                          </a:moveTo>
                          <a:cubicBezTo>
                            <a:pt x="1767453" y="915692"/>
                            <a:pt x="1775848" y="878238"/>
                            <a:pt x="1766807" y="829160"/>
                          </a:cubicBezTo>
                          <a:cubicBezTo>
                            <a:pt x="1757766" y="780082"/>
                            <a:pt x="1764224" y="727129"/>
                            <a:pt x="1704814" y="658678"/>
                          </a:cubicBezTo>
                          <a:cubicBezTo>
                            <a:pt x="1645404" y="590227"/>
                            <a:pt x="1694482" y="528235"/>
                            <a:pt x="1410346" y="418455"/>
                          </a:cubicBezTo>
                          <a:cubicBezTo>
                            <a:pt x="1126210" y="308675"/>
                            <a:pt x="563105" y="154337"/>
                            <a:pt x="0" y="0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A4990EDF-1D20-96F3-A53E-CEEB6A97F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58554" y="2913318"/>
                    <a:ext cx="0" cy="366525"/>
                  </a:xfrm>
                  <a:prstGeom prst="line">
                    <a:avLst/>
                  </a:prstGeom>
                  <a:ln w="3810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AB4F3A3-7F63-7C54-EEB2-D19AB9001A39}"/>
                  </a:ext>
                </a:extLst>
              </p:cNvPr>
              <p:cNvCxnSpPr/>
              <p:nvPr/>
            </p:nvCxnSpPr>
            <p:spPr>
              <a:xfrm>
                <a:off x="7005106" y="3806079"/>
                <a:ext cx="1746223" cy="49951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33877C4-FA9A-D062-1B3B-9694FFC1AE42}"/>
              </a:ext>
            </a:extLst>
          </p:cNvPr>
          <p:cNvCxnSpPr>
            <a:cxnSpLocks/>
          </p:cNvCxnSpPr>
          <p:nvPr/>
        </p:nvCxnSpPr>
        <p:spPr>
          <a:xfrm>
            <a:off x="3701255" y="3779125"/>
            <a:ext cx="4096814" cy="1095789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70409DE-3756-B411-2485-666211DC3245}"/>
              </a:ext>
            </a:extLst>
          </p:cNvPr>
          <p:cNvSpPr txBox="1"/>
          <p:nvPr/>
        </p:nvSpPr>
        <p:spPr>
          <a:xfrm>
            <a:off x="4574462" y="5521906"/>
            <a:ext cx="644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Sea Breeze forms and pushes on land bringing cooler, moist air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F514EB-2D45-8479-0B1D-69E5534F4DEA}"/>
              </a:ext>
            </a:extLst>
          </p:cNvPr>
          <p:cNvSpPr txBox="1"/>
          <p:nvPr/>
        </p:nvSpPr>
        <p:spPr>
          <a:xfrm>
            <a:off x="6306160" y="6462087"/>
            <a:ext cx="5954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Miller, S. T. K., B. D. Keim, R. W. Talbot, and H. Mao, 2003: Sea breeze: Structure, forecasting, and impacts. Reviews of Geophysics, 41 (3), 2003RG000 124, doi:10.1029/2003RG000124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7120DF-AAD6-DCD5-05FF-5218C315E082}"/>
              </a:ext>
            </a:extLst>
          </p:cNvPr>
          <p:cNvGrpSpPr/>
          <p:nvPr/>
        </p:nvGrpSpPr>
        <p:grpSpPr>
          <a:xfrm>
            <a:off x="2758" y="3381001"/>
            <a:ext cx="7749405" cy="2708434"/>
            <a:chOff x="-22699" y="3833276"/>
            <a:chExt cx="7749405" cy="270843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039A092-9008-5E91-A80D-1B9124A164EB}"/>
                </a:ext>
              </a:extLst>
            </p:cNvPr>
            <p:cNvSpPr txBox="1"/>
            <p:nvPr/>
          </p:nvSpPr>
          <p:spPr>
            <a:xfrm>
              <a:off x="-22699" y="3833276"/>
              <a:ext cx="7749405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With SB passage we expect: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		</a:t>
              </a:r>
            </a:p>
            <a:p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	</a:t>
              </a:r>
            </a:p>
            <a:p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(Physick and Byron-Scott 1977; Miller et al. 2003)</a:t>
              </a:r>
              <a:endParaRPr lang="en-US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0" name="Down Arrow 99">
              <a:extLst>
                <a:ext uri="{FF2B5EF4-FFF2-40B4-BE49-F238E27FC236}">
                  <a16:creationId xmlns:a16="http://schemas.microsoft.com/office/drawing/2014/main" id="{1D7FE526-3D44-01D2-62AA-D04E9F7D1A91}"/>
                </a:ext>
              </a:extLst>
            </p:cNvPr>
            <p:cNvSpPr/>
            <p:nvPr/>
          </p:nvSpPr>
          <p:spPr>
            <a:xfrm>
              <a:off x="330530" y="4710796"/>
              <a:ext cx="269552" cy="417564"/>
            </a:xfrm>
            <a:prstGeom prst="downArrow">
              <a:avLst/>
            </a:prstGeom>
            <a:solidFill>
              <a:srgbClr val="0031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1C344F5-4F4B-BE87-8DDB-0A4C534EB92E}"/>
                </a:ext>
              </a:extLst>
            </p:cNvPr>
            <p:cNvSpPr txBox="1"/>
            <p:nvPr/>
          </p:nvSpPr>
          <p:spPr>
            <a:xfrm>
              <a:off x="601413" y="4700311"/>
              <a:ext cx="3152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Suppression of Vertical Mixing</a:t>
              </a:r>
            </a:p>
          </p:txBody>
        </p:sp>
        <p:sp>
          <p:nvSpPr>
            <p:cNvPr id="103" name="Down Arrow 102">
              <a:extLst>
                <a:ext uri="{FF2B5EF4-FFF2-40B4-BE49-F238E27FC236}">
                  <a16:creationId xmlns:a16="http://schemas.microsoft.com/office/drawing/2014/main" id="{BF3213E5-2A6B-B3C6-74BB-229C042C163D}"/>
                </a:ext>
              </a:extLst>
            </p:cNvPr>
            <p:cNvSpPr/>
            <p:nvPr/>
          </p:nvSpPr>
          <p:spPr>
            <a:xfrm>
              <a:off x="330530" y="5163796"/>
              <a:ext cx="269552" cy="417564"/>
            </a:xfrm>
            <a:prstGeom prst="downArrow">
              <a:avLst/>
            </a:prstGeom>
            <a:solidFill>
              <a:srgbClr val="0031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461810F-605C-27CF-9245-384C85F5CB13}"/>
                </a:ext>
              </a:extLst>
            </p:cNvPr>
            <p:cNvSpPr txBox="1"/>
            <p:nvPr/>
          </p:nvSpPr>
          <p:spPr>
            <a:xfrm>
              <a:off x="600082" y="5197142"/>
              <a:ext cx="244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Decreasing CBL Height</a:t>
              </a:r>
            </a:p>
          </p:txBody>
        </p:sp>
        <p:sp>
          <p:nvSpPr>
            <p:cNvPr id="105" name="Down Arrow 104">
              <a:extLst>
                <a:ext uri="{FF2B5EF4-FFF2-40B4-BE49-F238E27FC236}">
                  <a16:creationId xmlns:a16="http://schemas.microsoft.com/office/drawing/2014/main" id="{BD95F737-209E-D24E-F76F-C6AC1E83CEF4}"/>
                </a:ext>
              </a:extLst>
            </p:cNvPr>
            <p:cNvSpPr/>
            <p:nvPr/>
          </p:nvSpPr>
          <p:spPr>
            <a:xfrm rot="10800000">
              <a:off x="330531" y="4201660"/>
              <a:ext cx="269552" cy="41756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C5A68EA-F696-C383-9768-75EA75F9B68E}"/>
                </a:ext>
              </a:extLst>
            </p:cNvPr>
            <p:cNvSpPr txBox="1"/>
            <p:nvPr/>
          </p:nvSpPr>
          <p:spPr>
            <a:xfrm>
              <a:off x="575897" y="4244327"/>
              <a:ext cx="2886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Increasing Surface Stability</a:t>
              </a:r>
            </a:p>
          </p:txBody>
        </p:sp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4628CF88-4C2E-AF59-5137-D8A369F1CA17}"/>
                </a:ext>
              </a:extLst>
            </p:cNvPr>
            <p:cNvSpPr/>
            <p:nvPr/>
          </p:nvSpPr>
          <p:spPr>
            <a:xfrm rot="10800000">
              <a:off x="335879" y="5616547"/>
              <a:ext cx="269552" cy="417564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C5EDB40-C00E-EB09-AA3E-9FBCE201E5F7}"/>
                </a:ext>
              </a:extLst>
            </p:cNvPr>
            <p:cNvSpPr txBox="1"/>
            <p:nvPr/>
          </p:nvSpPr>
          <p:spPr>
            <a:xfrm>
              <a:off x="600082" y="5660415"/>
              <a:ext cx="365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Increasing Surface Aerosol Content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7C2D283-6E8F-B92C-B00C-ED7451903E47}"/>
              </a:ext>
            </a:extLst>
          </p:cNvPr>
          <p:cNvSpPr txBox="1"/>
          <p:nvPr/>
        </p:nvSpPr>
        <p:spPr>
          <a:xfrm>
            <a:off x="-33626" y="1048760"/>
            <a:ext cx="453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Unequal heating between land and gulf drive the thermally direct Sea Breeze (SB) circulation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885032-6D6D-8F19-4AF7-CCAC90AC7682}"/>
              </a:ext>
            </a:extLst>
          </p:cNvPr>
          <p:cNvSpPr txBox="1"/>
          <p:nvPr/>
        </p:nvSpPr>
        <p:spPr>
          <a:xfrm>
            <a:off x="694335" y="6468665"/>
            <a:ext cx="5466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Physick, W. L., and R. a. D. Byron-Scott, 1977: Observations of the sea breeze in the vicinity of a gulf. Weather, 32 (10), 373–381,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10.1002/j.1477-8696.1977.tb04481.x,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C27C89-8457-68EF-48EF-98447FDB9418}"/>
              </a:ext>
            </a:extLst>
          </p:cNvPr>
          <p:cNvSpPr txBox="1"/>
          <p:nvPr/>
        </p:nvSpPr>
        <p:spPr>
          <a:xfrm>
            <a:off x="-47621" y="1973458"/>
            <a:ext cx="4531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SB Passage quantified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Wind direction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shift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Decrease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in surface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Increase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in water vapor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ED1BEA9-7E48-6110-BBF8-5B7D4BE95765}"/>
              </a:ext>
            </a:extLst>
          </p:cNvPr>
          <p:cNvSpPr txBox="1"/>
          <p:nvPr/>
        </p:nvSpPr>
        <p:spPr>
          <a:xfrm>
            <a:off x="4483822" y="1053284"/>
            <a:ext cx="472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Unequal heating begets the formation of a pressure gradient favoring on-shore flow</a:t>
            </a:r>
          </a:p>
        </p:txBody>
      </p:sp>
    </p:spTree>
    <p:extLst>
      <p:ext uri="{BB962C8B-B14F-4D97-AF65-F5344CB8AC3E}">
        <p14:creationId xmlns:p14="http://schemas.microsoft.com/office/powerpoint/2010/main" val="1600477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18828 0.0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C0E4-EC8D-2BF0-EDB8-A03DB00E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0273891-654D-4CB5-525F-F696A018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854" y="2039955"/>
            <a:ext cx="4397892" cy="31495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FDED23-7CEA-AA02-7870-BEED5A624E1F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F9F6C8-47B9-E41A-C170-DDAB95571B83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AC064B-03D9-5367-C291-6FE85196B069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35B93C-0615-0B8B-D494-332CBAF8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EE84FF-9E9D-C3D6-D90E-2E60EA0770AE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F8879B-BCF2-CDFE-D8A3-1E256ACF3CC4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BC3BF0-FB13-7F22-E2E3-8A8A631DB6C6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601EBFE-C7F4-8879-07BB-E76D4E7F22D8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11B373D-162D-C3CB-976C-14AC706EB0AD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8C2C8C8-F528-E1AA-3D52-F1779339A5CC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AFB427E-EF06-0CBF-5D7F-CC18A2CC7D74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A3C42AE-CFEB-AA76-3B84-0CCD4A98296C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4782311-4C06-5AFE-8923-0795EDDE197C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FB4C3BD-9154-EA1A-243A-929EBC6DAA0D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B0DC08C-12EE-49EC-1B26-84E02124B5EC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3C43616-92B4-5CB2-C893-B48D1E282805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BC9D73-9EDE-7699-F142-836927429E2A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D108669-933A-679D-F021-D5C830296B8A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2D28903-60BF-C53D-5698-9F5C8FC23FF8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4BBC134-A533-0921-AD34-3D2674205A9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848A096-B1B9-D044-562E-A0461DF6A87C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FB25A5B-0CC2-F836-23E5-2485FB44E3B2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FD1B774D-6B3B-882E-D45A-E9871861D028}"/>
              </a:ext>
            </a:extLst>
          </p:cNvPr>
          <p:cNvSpPr txBox="1">
            <a:spLocks/>
          </p:cNvSpPr>
          <p:nvPr/>
        </p:nvSpPr>
        <p:spPr>
          <a:xfrm>
            <a:off x="3678" y="3727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D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ATA </a:t>
            </a:r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OURCING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36281-8FC1-5B87-D893-5C312F7A2394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dirty="0">
              <a:solidFill>
                <a:srgbClr val="B9B9B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3EC2C-1F0A-4069-CBBC-4DABBB192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661" y="1877615"/>
            <a:ext cx="2783764" cy="362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FEE3E-0070-16E6-AFAA-955A5195068D}"/>
              </a:ext>
            </a:extLst>
          </p:cNvPr>
          <p:cNvSpPr txBox="1"/>
          <p:nvPr/>
        </p:nvSpPr>
        <p:spPr>
          <a:xfrm>
            <a:off x="4364712" y="5650147"/>
            <a:ext cx="352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Halo Photonics – Streamline Lidar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057C6-1843-5177-17BF-C80DE41D2F82}"/>
              </a:ext>
            </a:extLst>
          </p:cNvPr>
          <p:cNvSpPr txBox="1"/>
          <p:nvPr/>
        </p:nvSpPr>
        <p:spPr>
          <a:xfrm>
            <a:off x="4617967" y="1232725"/>
            <a:ext cx="295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Wind Speed/ Direction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8D9842-6076-FBEF-30BE-E9F24A166682}"/>
              </a:ext>
            </a:extLst>
          </p:cNvPr>
          <p:cNvSpPr txBox="1"/>
          <p:nvPr/>
        </p:nvSpPr>
        <p:spPr>
          <a:xfrm>
            <a:off x="8002469" y="5254068"/>
            <a:ext cx="399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Radiometrics – Microwave Radiometer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C3507E-ABDB-9365-EAB1-50016513B596}"/>
              </a:ext>
            </a:extLst>
          </p:cNvPr>
          <p:cNvSpPr txBox="1"/>
          <p:nvPr/>
        </p:nvSpPr>
        <p:spPr>
          <a:xfrm>
            <a:off x="8223632" y="1225840"/>
            <a:ext cx="34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Temperature / Water Vapor Data</a:t>
            </a:r>
          </a:p>
        </p:txBody>
      </p:sp>
      <p:pic>
        <p:nvPicPr>
          <p:cNvPr id="7174" name="Picture 6" descr="AOS at ARM SGP site">
            <a:extLst>
              <a:ext uri="{FF2B5EF4-FFF2-40B4-BE49-F238E27FC236}">
                <a16:creationId xmlns:a16="http://schemas.microsoft.com/office/drawing/2014/main" id="{143D4FC0-E107-CB67-86DC-EFBD68EF9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t="-311" r="7631" b="311"/>
          <a:stretch>
            <a:fillRect/>
          </a:stretch>
        </p:blipFill>
        <p:spPr bwMode="auto">
          <a:xfrm>
            <a:off x="56086" y="2039955"/>
            <a:ext cx="4397893" cy="31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857174E-D678-B393-1D8D-CE44D1BBACAF}"/>
              </a:ext>
            </a:extLst>
          </p:cNvPr>
          <p:cNvSpPr txBox="1"/>
          <p:nvPr/>
        </p:nvSpPr>
        <p:spPr>
          <a:xfrm>
            <a:off x="825755" y="123811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DC352D-47AF-4213-5F25-6F02F48E38AC}"/>
              </a:ext>
            </a:extLst>
          </p:cNvPr>
          <p:cNvSpPr txBox="1"/>
          <p:nvPr/>
        </p:nvSpPr>
        <p:spPr>
          <a:xfrm>
            <a:off x="172592" y="5273934"/>
            <a:ext cx="3980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Atmospheric Radiation Measurement Aerosol Observing System (AOS) </a:t>
            </a:r>
          </a:p>
        </p:txBody>
      </p:sp>
      <p:pic>
        <p:nvPicPr>
          <p:cNvPr id="1026" name="Picture 2" descr="Atmospheric Radiation Measurement (ARM) User Facility">
            <a:extLst>
              <a:ext uri="{FF2B5EF4-FFF2-40B4-BE49-F238E27FC236}">
                <a16:creationId xmlns:a16="http://schemas.microsoft.com/office/drawing/2014/main" id="{32D4E2D2-2A9D-9022-4C76-98702138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259" y="71578"/>
            <a:ext cx="2212303" cy="6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6EF902-52D0-6AC2-F09C-8FFC44F14C3A}"/>
              </a:ext>
            </a:extLst>
          </p:cNvPr>
          <p:cNvSpPr txBox="1"/>
          <p:nvPr/>
        </p:nvSpPr>
        <p:spPr>
          <a:xfrm>
            <a:off x="358203" y="5807914"/>
            <a:ext cx="3625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https://www.arm.gov/capabilities/instruments/aos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C164D-A9E9-FD5F-5806-F3436CD30859}"/>
              </a:ext>
            </a:extLst>
          </p:cNvPr>
          <p:cNvSpPr txBox="1"/>
          <p:nvPr/>
        </p:nvSpPr>
        <p:spPr>
          <a:xfrm>
            <a:off x="3736417" y="6010902"/>
            <a:ext cx="4691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https://halo-photonics.com/lidar-systems/streamline-allsky-series/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05ED9E-AA85-5F2C-EB9D-45FB9FAB6019}"/>
              </a:ext>
            </a:extLst>
          </p:cNvPr>
          <p:cNvSpPr txBox="1"/>
          <p:nvPr/>
        </p:nvSpPr>
        <p:spPr>
          <a:xfrm>
            <a:off x="8826554" y="5498117"/>
            <a:ext cx="2821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https://radiometrics.com/radiometers/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F07B2-127D-17CD-8741-A71E66D5CD23}"/>
              </a:ext>
            </a:extLst>
          </p:cNvPr>
          <p:cNvSpPr txBox="1"/>
          <p:nvPr/>
        </p:nvSpPr>
        <p:spPr>
          <a:xfrm>
            <a:off x="373761" y="767223"/>
            <a:ext cx="8178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Franklin Gothic Medium" panose="020B0603020102020204" pitchFamily="34" charset="0"/>
              </a:rPr>
              <a:t>TRACER Campaign Data – ARM AFM1 Site in La Porte, TX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769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8" grpId="0"/>
      <p:bldP spid="41" grpId="0"/>
      <p:bldP spid="42" grpId="0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1975-9DFA-61A3-ED4D-7473F66E7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1F991-7A16-360D-8BA7-0C18D602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" y="2304185"/>
            <a:ext cx="6129982" cy="387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15AB6-AFA1-DB77-4D17-1CC769471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" y="2304600"/>
            <a:ext cx="6129981" cy="387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1A1939-974D-8B32-27D4-3412620AA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" y="2303771"/>
            <a:ext cx="6129981" cy="387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3F95E-116B-ADE4-24AC-6A2984726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" y="2303771"/>
            <a:ext cx="6129981" cy="3873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6C241-D34C-A39B-FB6E-88DDC33B1F9B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17B745-0516-FD4F-CF12-4D81FEC80592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0B7F4F-767F-D1F7-C9CD-9D4720F13995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D4573CC-DFAC-518B-B429-471038F3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0B152C-57E5-80D8-9F30-64CF4BC5CA53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CA1479-7143-340F-0D86-8DFD987BF680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339230-2AEE-CF44-E607-64CA9DAC0627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EDA92F5-4644-8BA2-1194-30FF45BF462B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D0C4385-DF44-4ACE-2178-4E9DC9A0260E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54B0313-6B09-3106-E4E1-9624C4A02811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1209E5D-F294-B99F-BAB2-54961232D5D1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D228B71-85C1-C8DA-9862-809202FEFDAB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6D18AD-FF50-67F4-86D7-B266C108D3F7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60F1F9-B41D-0BDD-0E70-E33F3CC5D930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0EFA48-4C61-E6E3-8C6A-17C1E42563EC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76BBE5C-DA62-29E9-05D1-E60979ECA3CC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3D4EF6-E8EA-5AE6-949F-DC62269ED5A2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61A45C4-8424-A2CA-75B5-59B13C8933C2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27EA3B2-3DF3-0C22-BEE7-26FA971E2BB3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6B35239-2AE4-1A77-6757-D1BD44D7E352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9A6D0-28E7-BB3B-52B6-2436439B02EF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A0930AB-C37C-88B3-A0C5-1358DD3468B9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1C3ED46-CE62-4DA1-6989-80FD4B2F54CF}"/>
              </a:ext>
            </a:extLst>
          </p:cNvPr>
          <p:cNvSpPr txBox="1">
            <a:spLocks/>
          </p:cNvSpPr>
          <p:nvPr/>
        </p:nvSpPr>
        <p:spPr>
          <a:xfrm>
            <a:off x="3678" y="-5183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SB I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DENTIFICATION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D303C-50E4-B0D1-10A3-BC8AE51DF76D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9A53F-DCE1-47AC-7891-DED933549FD5}"/>
              </a:ext>
            </a:extLst>
          </p:cNvPr>
          <p:cNvSpPr txBox="1"/>
          <p:nvPr/>
        </p:nvSpPr>
        <p:spPr>
          <a:xfrm>
            <a:off x="-37380" y="1083667"/>
            <a:ext cx="1223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The SB is identified as a wind shift to shore perpendicular (ESE for La Porte), and an increase in water vapor.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While decreases in temperature are also common SB identifiers, Lappin et al. (2025) identified a lack of correlation with SB passage and temperature decreases and are therefore not used here.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55C74D-1A99-BBAF-55E7-9F5C2BAD0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575" y="2306824"/>
            <a:ext cx="6010309" cy="3873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35F851-41ED-4227-B664-E038BDFF8641}"/>
              </a:ext>
            </a:extLst>
          </p:cNvPr>
          <p:cNvSpPr txBox="1"/>
          <p:nvPr/>
        </p:nvSpPr>
        <p:spPr>
          <a:xfrm>
            <a:off x="3984703" y="6420502"/>
            <a:ext cx="82072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Lappin, F., T. Bell, P. Klein, and G. d. Boer, 2025: Quantifying the thermodynamic impacts on the atmospheric boundary layer due to the sea breeze in the coastal Houston region. Journal of Applied Meteorology and Climatology, 64 (6), doi:10.1175/JAMC-D-24-0203.1, </a:t>
            </a:r>
          </a:p>
        </p:txBody>
      </p:sp>
    </p:spTree>
    <p:extLst>
      <p:ext uri="{BB962C8B-B14F-4D97-AF65-F5344CB8AC3E}">
        <p14:creationId xmlns:p14="http://schemas.microsoft.com/office/powerpoint/2010/main" val="17409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EF43-0178-DA00-1BBC-7D54BF74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0E1CA97-7077-2F79-0B03-421BC714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3" y="1709481"/>
            <a:ext cx="4164543" cy="1027254"/>
          </a:xfrm>
          <a:prstGeom prst="rect">
            <a:avLst/>
          </a:prstGeom>
        </p:spPr>
      </p:pic>
      <p:pic>
        <p:nvPicPr>
          <p:cNvPr id="7" name="Picture 6" descr="A graph of average aerosol content&#10;&#10;AI-generated content may be incorrect.">
            <a:extLst>
              <a:ext uri="{FF2B5EF4-FFF2-40B4-BE49-F238E27FC236}">
                <a16:creationId xmlns:a16="http://schemas.microsoft.com/office/drawing/2014/main" id="{DCC6D7C4-CABF-59F6-EE07-B22154C8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821" y="558958"/>
            <a:ext cx="8009510" cy="52607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A352185-786F-DE78-C9E0-54F874304E00}"/>
              </a:ext>
            </a:extLst>
          </p:cNvPr>
          <p:cNvGrpSpPr/>
          <p:nvPr/>
        </p:nvGrpSpPr>
        <p:grpSpPr>
          <a:xfrm>
            <a:off x="-732470" y="5068190"/>
            <a:ext cx="12962534" cy="2290194"/>
            <a:chOff x="-732470" y="5068190"/>
            <a:chExt cx="12962534" cy="22901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5A169E-E7F9-03B1-AED8-E321DA5DFCE3}"/>
                </a:ext>
              </a:extLst>
            </p:cNvPr>
            <p:cNvSpPr/>
            <p:nvPr/>
          </p:nvSpPr>
          <p:spPr>
            <a:xfrm>
              <a:off x="-7200" y="6393543"/>
              <a:ext cx="12237264" cy="484805"/>
            </a:xfrm>
            <a:prstGeom prst="rect">
              <a:avLst/>
            </a:prstGeom>
            <a:solidFill>
              <a:srgbClr val="0022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5D1090C-88E9-8147-B80F-2A2085241586}"/>
                </a:ext>
              </a:extLst>
            </p:cNvPr>
            <p:cNvSpPr/>
            <p:nvPr/>
          </p:nvSpPr>
          <p:spPr>
            <a:xfrm>
              <a:off x="-487236" y="6470033"/>
              <a:ext cx="7719309" cy="506787"/>
            </a:xfrm>
            <a:custGeom>
              <a:avLst/>
              <a:gdLst>
                <a:gd name="connsiteX0" fmla="*/ 373802 w 10556030"/>
                <a:gd name="connsiteY0" fmla="*/ 0 h 506787"/>
                <a:gd name="connsiteX1" fmla="*/ 6698402 w 10556030"/>
                <a:gd name="connsiteY1" fmla="*/ 28575 h 506787"/>
                <a:gd name="connsiteX2" fmla="*/ 9565427 w 10556030"/>
                <a:gd name="connsiteY2" fmla="*/ 9525 h 506787"/>
                <a:gd name="connsiteX3" fmla="*/ 10222652 w 10556030"/>
                <a:gd name="connsiteY3" fmla="*/ 38100 h 506787"/>
                <a:gd name="connsiteX4" fmla="*/ 10508402 w 10556030"/>
                <a:gd name="connsiteY4" fmla="*/ 209550 h 506787"/>
                <a:gd name="connsiteX5" fmla="*/ 10422677 w 10556030"/>
                <a:gd name="connsiteY5" fmla="*/ 419100 h 506787"/>
                <a:gd name="connsiteX6" fmla="*/ 9260627 w 10556030"/>
                <a:gd name="connsiteY6" fmla="*/ 495300 h 506787"/>
                <a:gd name="connsiteX7" fmla="*/ 3993302 w 10556030"/>
                <a:gd name="connsiteY7" fmla="*/ 504825 h 506787"/>
                <a:gd name="connsiteX8" fmla="*/ 307127 w 10556030"/>
                <a:gd name="connsiteY8" fmla="*/ 495300 h 506787"/>
                <a:gd name="connsiteX9" fmla="*/ 211877 w 10556030"/>
                <a:gd name="connsiteY9" fmla="*/ 485775 h 506787"/>
                <a:gd name="connsiteX10" fmla="*/ 307127 w 10556030"/>
                <a:gd name="connsiteY10" fmla="*/ 238125 h 506787"/>
                <a:gd name="connsiteX11" fmla="*/ 373802 w 10556030"/>
                <a:gd name="connsiteY11" fmla="*/ 0 h 50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56030" h="506787">
                  <a:moveTo>
                    <a:pt x="373802" y="0"/>
                  </a:moveTo>
                  <a:lnTo>
                    <a:pt x="6698402" y="28575"/>
                  </a:lnTo>
                  <a:lnTo>
                    <a:pt x="9565427" y="9525"/>
                  </a:lnTo>
                  <a:cubicBezTo>
                    <a:pt x="10152802" y="11113"/>
                    <a:pt x="10065490" y="4763"/>
                    <a:pt x="10222652" y="38100"/>
                  </a:cubicBezTo>
                  <a:cubicBezTo>
                    <a:pt x="10379815" y="71438"/>
                    <a:pt x="10475065" y="146050"/>
                    <a:pt x="10508402" y="209550"/>
                  </a:cubicBezTo>
                  <a:cubicBezTo>
                    <a:pt x="10541739" y="273050"/>
                    <a:pt x="10630639" y="371475"/>
                    <a:pt x="10422677" y="419100"/>
                  </a:cubicBezTo>
                  <a:cubicBezTo>
                    <a:pt x="10214715" y="466725"/>
                    <a:pt x="10332189" y="481013"/>
                    <a:pt x="9260627" y="495300"/>
                  </a:cubicBezTo>
                  <a:cubicBezTo>
                    <a:pt x="8189065" y="509587"/>
                    <a:pt x="3993302" y="504825"/>
                    <a:pt x="3993302" y="504825"/>
                  </a:cubicBezTo>
                  <a:lnTo>
                    <a:pt x="307127" y="495300"/>
                  </a:lnTo>
                  <a:cubicBezTo>
                    <a:pt x="-323110" y="492125"/>
                    <a:pt x="211877" y="528637"/>
                    <a:pt x="211877" y="485775"/>
                  </a:cubicBezTo>
                  <a:cubicBezTo>
                    <a:pt x="211877" y="442913"/>
                    <a:pt x="283315" y="317500"/>
                    <a:pt x="307127" y="238125"/>
                  </a:cubicBezTo>
                  <a:cubicBezTo>
                    <a:pt x="330939" y="158750"/>
                    <a:pt x="342845" y="84137"/>
                    <a:pt x="373802" y="0"/>
                  </a:cubicBezTo>
                  <a:close/>
                </a:path>
              </a:pathLst>
            </a:custGeom>
            <a:solidFill>
              <a:srgbClr val="032A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2A6624-C583-F19F-69E6-3042AE88E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119615" y="6432908"/>
              <a:ext cx="743919" cy="4184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1AFFCD-A5A7-17A4-C92C-23A7C88A46D3}"/>
                </a:ext>
              </a:extLst>
            </p:cNvPr>
            <p:cNvSpPr/>
            <p:nvPr/>
          </p:nvSpPr>
          <p:spPr>
            <a:xfrm>
              <a:off x="-502734" y="5068190"/>
              <a:ext cx="480036" cy="190863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B4DAFE-FE54-42FE-024F-51F0AC4D3DD9}"/>
                </a:ext>
              </a:extLst>
            </p:cNvPr>
            <p:cNvSpPr/>
            <p:nvPr/>
          </p:nvSpPr>
          <p:spPr>
            <a:xfrm rot="5400000">
              <a:off x="5146144" y="999734"/>
              <a:ext cx="480036" cy="12237264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7F784C7-57E1-D2A7-1A77-9D244D3A424C}"/>
                </a:ext>
              </a:extLst>
            </p:cNvPr>
            <p:cNvGrpSpPr/>
            <p:nvPr/>
          </p:nvGrpSpPr>
          <p:grpSpPr>
            <a:xfrm>
              <a:off x="7252079" y="6478167"/>
              <a:ext cx="548783" cy="325915"/>
              <a:chOff x="7252079" y="6478167"/>
              <a:chExt cx="548783" cy="32591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4404281-2E77-E19E-C103-2AF30F0B048D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07326B-6C52-A808-8036-ABB43E2E758F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8A07CC5-6344-A128-9D06-E2B097E8B521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B8E08-73B2-9962-32EB-0334D86DA98A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5BF996-A22D-A824-0E79-EA5BADB0CE10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8E7D65F-71A0-0C65-9985-5BB4E920896E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5925F-2714-A9A2-53E1-C2079B1AAC4D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C4F430-BBEC-A6E7-045A-F45145E88EA5}"/>
                </a:ext>
              </a:extLst>
            </p:cNvPr>
            <p:cNvGrpSpPr/>
            <p:nvPr/>
          </p:nvGrpSpPr>
          <p:grpSpPr>
            <a:xfrm rot="9467079">
              <a:off x="7810103" y="6472263"/>
              <a:ext cx="548783" cy="325915"/>
              <a:chOff x="7252079" y="6478167"/>
              <a:chExt cx="548783" cy="32591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D25CEF9-2AD1-2C6A-F969-24AB0EA4EE05}"/>
                  </a:ext>
                </a:extLst>
              </p:cNvPr>
              <p:cNvSpPr/>
              <p:nvPr/>
            </p:nvSpPr>
            <p:spPr>
              <a:xfrm>
                <a:off x="7347018" y="6518845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9379D82-A4FE-C43D-0F9C-16EAC34063BF}"/>
                  </a:ext>
                </a:extLst>
              </p:cNvPr>
              <p:cNvSpPr/>
              <p:nvPr/>
            </p:nvSpPr>
            <p:spPr>
              <a:xfrm>
                <a:off x="7484178" y="6664917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8375617-2F84-E200-173A-A0188279199C}"/>
                  </a:ext>
                </a:extLst>
              </p:cNvPr>
              <p:cNvSpPr/>
              <p:nvPr/>
            </p:nvSpPr>
            <p:spPr>
              <a:xfrm>
                <a:off x="7599694" y="6511233"/>
                <a:ext cx="137160" cy="139165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26C4368-7127-9AD0-DD2B-2D7769C3BEB1}"/>
                  </a:ext>
                </a:extLst>
              </p:cNvPr>
              <p:cNvSpPr/>
              <p:nvPr/>
            </p:nvSpPr>
            <p:spPr>
              <a:xfrm>
                <a:off x="7380417" y="668475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D2CAE6-B40D-D97D-0E17-7C3CBED89A3F}"/>
                  </a:ext>
                </a:extLst>
              </p:cNvPr>
              <p:cNvSpPr/>
              <p:nvPr/>
            </p:nvSpPr>
            <p:spPr>
              <a:xfrm>
                <a:off x="7252079" y="6556423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435D1AC-0F60-94E4-BB27-B5DD05ECE21E}"/>
                  </a:ext>
                </a:extLst>
              </p:cNvPr>
              <p:cNvSpPr/>
              <p:nvPr/>
            </p:nvSpPr>
            <p:spPr>
              <a:xfrm>
                <a:off x="7535686" y="6478167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E922807-7E9E-5E5A-B315-F2B87EE981B9}"/>
                  </a:ext>
                </a:extLst>
              </p:cNvPr>
              <p:cNvSpPr/>
              <p:nvPr/>
            </p:nvSpPr>
            <p:spPr>
              <a:xfrm>
                <a:off x="7736854" y="6724771"/>
                <a:ext cx="64008" cy="64008"/>
              </a:xfrm>
              <a:prstGeom prst="ellipse">
                <a:avLst/>
              </a:prstGeom>
              <a:solidFill>
                <a:srgbClr val="0031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DCB3B22-EBB6-18B4-668D-E0D3410721BD}"/>
              </a:ext>
            </a:extLst>
          </p:cNvPr>
          <p:cNvSpPr txBox="1">
            <a:spLocks/>
          </p:cNvSpPr>
          <p:nvPr/>
        </p:nvSpPr>
        <p:spPr>
          <a:xfrm>
            <a:off x="-22699" y="-28959"/>
            <a:ext cx="6070503" cy="9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R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ESULTS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B89716-21A5-C8F3-8EC6-ABAFC530E265}"/>
              </a:ext>
            </a:extLst>
          </p:cNvPr>
          <p:cNvSpPr txBox="1"/>
          <p:nvPr/>
        </p:nvSpPr>
        <p:spPr>
          <a:xfrm>
            <a:off x="410499" y="6472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B9B9B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US" dirty="0">
              <a:solidFill>
                <a:srgbClr val="B9B9B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0866B-44FB-0CAA-A814-B677C53D1145}"/>
              </a:ext>
            </a:extLst>
          </p:cNvPr>
          <p:cNvSpPr txBox="1">
            <a:spLocks/>
          </p:cNvSpPr>
          <p:nvPr/>
        </p:nvSpPr>
        <p:spPr>
          <a:xfrm>
            <a:off x="-7200" y="762632"/>
            <a:ext cx="6070503" cy="48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A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EROSOL</a:t>
            </a:r>
            <a:r>
              <a:rPr lang="en-US" sz="48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 C</a:t>
            </a:r>
            <a:r>
              <a:rPr lang="en-US" sz="4000" dirty="0">
                <a:solidFill>
                  <a:srgbClr val="0031B1"/>
                </a:solidFill>
                <a:latin typeface="Franklin Gothic Medium" panose="020B0603020102020204" pitchFamily="34" charset="0"/>
              </a:rPr>
              <a:t>ONCETRATIONS</a:t>
            </a:r>
            <a:endParaRPr lang="en-US" dirty="0">
              <a:solidFill>
                <a:srgbClr val="0031B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20BA4B-3116-4EF4-9164-46395DBD9A1A}"/>
              </a:ext>
            </a:extLst>
          </p:cNvPr>
          <p:cNvSpPr txBox="1"/>
          <p:nvPr/>
        </p:nvSpPr>
        <p:spPr>
          <a:xfrm>
            <a:off x="806212" y="1418076"/>
            <a:ext cx="2583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Case Days for 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89444F-6A0C-7EC0-0C90-759225FFA5E4}"/>
              </a:ext>
            </a:extLst>
          </p:cNvPr>
          <p:cNvSpPr txBox="1"/>
          <p:nvPr/>
        </p:nvSpPr>
        <p:spPr>
          <a:xfrm>
            <a:off x="83455" y="3121348"/>
            <a:ext cx="3952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increases for both singular and consecutive SB cases post SB Passage.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A41184-BEDE-8626-ED2A-C99C5B0F1712}"/>
              </a:ext>
            </a:extLst>
          </p:cNvPr>
          <p:cNvSpPr txBox="1"/>
          <p:nvPr/>
        </p:nvSpPr>
        <p:spPr>
          <a:xfrm>
            <a:off x="49668" y="5041427"/>
            <a:ext cx="395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remains low and consistent for non-SB cases.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D04626-C3A1-F76A-B0B6-D1768312EAA7}"/>
              </a:ext>
            </a:extLst>
          </p:cNvPr>
          <p:cNvSpPr txBox="1"/>
          <p:nvPr/>
        </p:nvSpPr>
        <p:spPr>
          <a:xfrm>
            <a:off x="49669" y="4085499"/>
            <a:ext cx="3952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Aerosol content increases more for singular cases, but with higher margins for error.</a:t>
            </a:r>
          </a:p>
        </p:txBody>
      </p:sp>
    </p:spTree>
    <p:extLst>
      <p:ext uri="{BB962C8B-B14F-4D97-AF65-F5344CB8AC3E}">
        <p14:creationId xmlns:p14="http://schemas.microsoft.com/office/powerpoint/2010/main" val="207983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37776</TotalTime>
  <Words>1512</Words>
  <Application>Microsoft Macintosh PowerPoint</Application>
  <PresentationFormat>Widescreen</PresentationFormat>
  <Paragraphs>148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Franklin Gothic Medium</vt:lpstr>
      <vt:lpstr>Office Theme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Isaac Medina</dc:creator>
  <cp:lastModifiedBy>Isaac Medina</cp:lastModifiedBy>
  <cp:revision>25</cp:revision>
  <dcterms:created xsi:type="dcterms:W3CDTF">2025-11-13T17:19:17Z</dcterms:created>
  <dcterms:modified xsi:type="dcterms:W3CDTF">2025-12-12T18:26:34Z</dcterms:modified>
</cp:coreProperties>
</file>